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handoutMasterIdLst>
    <p:handoutMasterId r:id="rId87"/>
  </p:handoutMasterIdLst>
  <p:sldIdLst>
    <p:sldId id="256" r:id="rId2"/>
    <p:sldId id="257" r:id="rId3"/>
    <p:sldId id="374" r:id="rId4"/>
    <p:sldId id="375" r:id="rId5"/>
    <p:sldId id="376" r:id="rId6"/>
    <p:sldId id="377" r:id="rId7"/>
    <p:sldId id="378" r:id="rId8"/>
    <p:sldId id="379" r:id="rId9"/>
    <p:sldId id="380" r:id="rId10"/>
    <p:sldId id="381" r:id="rId11"/>
    <p:sldId id="382" r:id="rId12"/>
    <p:sldId id="383" r:id="rId13"/>
    <p:sldId id="384" r:id="rId14"/>
    <p:sldId id="258" r:id="rId15"/>
    <p:sldId id="385" r:id="rId16"/>
    <p:sldId id="259" r:id="rId17"/>
    <p:sldId id="264" r:id="rId18"/>
    <p:sldId id="262" r:id="rId19"/>
    <p:sldId id="260" r:id="rId20"/>
    <p:sldId id="261" r:id="rId21"/>
    <p:sldId id="265" r:id="rId22"/>
    <p:sldId id="266" r:id="rId23"/>
    <p:sldId id="386" r:id="rId24"/>
    <p:sldId id="388" r:id="rId25"/>
    <p:sldId id="267" r:id="rId26"/>
    <p:sldId id="273" r:id="rId27"/>
    <p:sldId id="387" r:id="rId28"/>
    <p:sldId id="268" r:id="rId29"/>
    <p:sldId id="269" r:id="rId30"/>
    <p:sldId id="270" r:id="rId31"/>
    <p:sldId id="271" r:id="rId32"/>
    <p:sldId id="272" r:id="rId33"/>
    <p:sldId id="274" r:id="rId34"/>
    <p:sldId id="275" r:id="rId35"/>
    <p:sldId id="276" r:id="rId36"/>
    <p:sldId id="277" r:id="rId37"/>
    <p:sldId id="278" r:id="rId38"/>
    <p:sldId id="279" r:id="rId39"/>
    <p:sldId id="280" r:id="rId40"/>
    <p:sldId id="281" r:id="rId41"/>
    <p:sldId id="285" r:id="rId42"/>
    <p:sldId id="286" r:id="rId43"/>
    <p:sldId id="317" r:id="rId44"/>
    <p:sldId id="318" r:id="rId45"/>
    <p:sldId id="321" r:id="rId46"/>
    <p:sldId id="322" r:id="rId47"/>
    <p:sldId id="323" r:id="rId48"/>
    <p:sldId id="324" r:id="rId49"/>
    <p:sldId id="325" r:id="rId50"/>
    <p:sldId id="326" r:id="rId51"/>
    <p:sldId id="327" r:id="rId52"/>
    <p:sldId id="330" r:id="rId53"/>
    <p:sldId id="331" r:id="rId54"/>
    <p:sldId id="332" r:id="rId55"/>
    <p:sldId id="333" r:id="rId56"/>
    <p:sldId id="334" r:id="rId57"/>
    <p:sldId id="335" r:id="rId58"/>
    <p:sldId id="337" r:id="rId59"/>
    <p:sldId id="338" r:id="rId60"/>
    <p:sldId id="343" r:id="rId61"/>
    <p:sldId id="344" r:id="rId62"/>
    <p:sldId id="346" r:id="rId63"/>
    <p:sldId id="347" r:id="rId64"/>
    <p:sldId id="348" r:id="rId65"/>
    <p:sldId id="349" r:id="rId66"/>
    <p:sldId id="350" r:id="rId67"/>
    <p:sldId id="351" r:id="rId68"/>
    <p:sldId id="352" r:id="rId69"/>
    <p:sldId id="353" r:id="rId70"/>
    <p:sldId id="354" r:id="rId71"/>
    <p:sldId id="355" r:id="rId72"/>
    <p:sldId id="356" r:id="rId73"/>
    <p:sldId id="357" r:id="rId74"/>
    <p:sldId id="373" r:id="rId75"/>
    <p:sldId id="359" r:id="rId76"/>
    <p:sldId id="361" r:id="rId77"/>
    <p:sldId id="390" r:id="rId78"/>
    <p:sldId id="364" r:id="rId79"/>
    <p:sldId id="365" r:id="rId80"/>
    <p:sldId id="367" r:id="rId81"/>
    <p:sldId id="368" r:id="rId82"/>
    <p:sldId id="389" r:id="rId83"/>
    <p:sldId id="370" r:id="rId84"/>
    <p:sldId id="371"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743C"/>
    <a:srgbClr val="008000"/>
    <a:srgbClr val="0099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676" autoAdjust="0"/>
    <p:restoredTop sz="97133" autoAdjust="0"/>
  </p:normalViewPr>
  <p:slideViewPr>
    <p:cSldViewPr>
      <p:cViewPr>
        <p:scale>
          <a:sx n="73" d="100"/>
          <a:sy n="73" d="100"/>
        </p:scale>
        <p:origin x="-1374" y="-54"/>
      </p:cViewPr>
      <p:guideLst>
        <p:guide orient="horz" pos="2160"/>
        <p:guide pos="2880"/>
      </p:guideLst>
    </p:cSldViewPr>
  </p:slideViewPr>
  <p:outlineViewPr>
    <p:cViewPr>
      <p:scale>
        <a:sx n="33" d="100"/>
        <a:sy n="33" d="100"/>
      </p:scale>
      <p:origin x="6" y="0"/>
    </p:cViewPr>
  </p:outlineViewPr>
  <p:notesTextViewPr>
    <p:cViewPr>
      <p:scale>
        <a:sx n="100" d="100"/>
        <a:sy n="100" d="100"/>
      </p:scale>
      <p:origin x="0" y="0"/>
    </p:cViewPr>
  </p:notesTextViewPr>
  <p:notesViewPr>
    <p:cSldViewPr>
      <p:cViewPr varScale="1">
        <p:scale>
          <a:sx n="55" d="100"/>
          <a:sy n="55" d="100"/>
        </p:scale>
        <p:origin x="-2904"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696307-C39F-458E-B0EC-49E1C9F705AA}" type="datetimeFigureOut">
              <a:rPr lang="en-US" smtClean="0"/>
              <a:pPr/>
              <a:t>7/28/2018</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0D077A-579B-42BB-B3C0-A862D70449E1}" type="slidenum">
              <a:rPr lang="en-IN" smtClean="0"/>
              <a:pPr/>
              <a:t>‹#›</a:t>
            </a:fld>
            <a:endParaRPr lang="en-IN"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DB085C-DE8D-49A6-9334-E4651757663F}" type="datetimeFigureOut">
              <a:rPr lang="en-US" smtClean="0"/>
              <a:pPr/>
              <a:t>7/28/2018</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D72C2B-48CD-4BB1-867B-670D221A63CE}"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86D72C2B-48CD-4BB1-867B-670D221A63CE}" type="slidenum">
              <a:rPr lang="en-IN" smtClean="0"/>
              <a:pPr/>
              <a:t>3</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CC8E5F91-5081-44F7-8CFC-18995DA85BF4}" type="datetime1">
              <a:rPr lang="en-US" smtClean="0"/>
              <a:pPr/>
              <a:t>7/28/2018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a:t>
            </a:fld>
            <a:endParaRPr lang="en-IN" dirty="0"/>
          </a:p>
        </p:txBody>
      </p:sp>
    </p:spTree>
  </p:cSld>
  <p:clrMapOvr>
    <a:masterClrMapping/>
  </p:clrMapOvr>
  <p:transition>
    <p:pull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F090B68-BFF2-49EB-8511-3E0902ACDAC7}" type="datetime1">
              <a:rPr lang="en-US" smtClean="0"/>
              <a:pPr/>
              <a:t>7/28/2018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a:t>
            </a:fld>
            <a:endParaRPr lang="en-IN" dirty="0"/>
          </a:p>
        </p:txBody>
      </p:sp>
    </p:spTree>
  </p:cSld>
  <p:clrMapOvr>
    <a:masterClrMapping/>
  </p:clrMapOvr>
  <p:transition>
    <p:pull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35ABDB6-A186-42E3-9C7B-99F57480C7A0}" type="datetime1">
              <a:rPr lang="en-US" smtClean="0"/>
              <a:pPr/>
              <a:t>7/28/2018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a:t>
            </a:fld>
            <a:endParaRPr lang="en-IN" dirty="0"/>
          </a:p>
        </p:txBody>
      </p:sp>
    </p:spTree>
  </p:cSld>
  <p:clrMapOvr>
    <a:masterClrMapping/>
  </p:clrMapOvr>
  <p:transition>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solidFill>
                  <a:srgbClr val="00B050"/>
                </a:solidFill>
                <a:latin typeface="Franklin Gothic Medium" pitchFamily="34" charset="0"/>
              </a:defRPr>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Date Placeholder 3"/>
          <p:cNvSpPr>
            <a:spLocks noGrp="1"/>
          </p:cNvSpPr>
          <p:nvPr>
            <p:ph type="dt" sz="half" idx="10"/>
          </p:nvPr>
        </p:nvSpPr>
        <p:spPr/>
        <p:txBody>
          <a:bodyPr/>
          <a:lstStyle/>
          <a:p>
            <a:fld id="{EA3164CA-4335-4D4E-9694-0E6EB16D8EFA}" type="datetime1">
              <a:rPr lang="en-US" smtClean="0"/>
              <a:pPr/>
              <a:t>7/28/2018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a:t>
            </a:fld>
            <a:endParaRPr lang="en-IN" dirty="0"/>
          </a:p>
        </p:txBody>
      </p:sp>
    </p:spTree>
  </p:cSld>
  <p:clrMapOvr>
    <a:masterClrMapping/>
  </p:clrMapOvr>
  <p:transition>
    <p:pull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FB5A22-DB34-4FC0-B21D-E520DAAB9D0D}" type="datetime1">
              <a:rPr lang="en-US" smtClean="0"/>
              <a:pPr/>
              <a:t>7/28/2018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a:t>
            </a:fld>
            <a:endParaRPr lang="en-IN" dirty="0"/>
          </a:p>
        </p:txBody>
      </p:sp>
    </p:spTree>
  </p:cSld>
  <p:clrMapOvr>
    <a:masterClrMapping/>
  </p:clrMapOvr>
  <p:transition>
    <p:pull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i="1">
                <a:latin typeface="Source Sans Pro" pitchFamily="34" charset="0"/>
                <a:ea typeface="Source Sans Pro" pitchFamily="34" charset="0"/>
              </a:defRPr>
            </a:lvl1pPr>
          </a:lstStyle>
          <a:p>
            <a:r>
              <a:rPr lang="en-US" dirty="0" smtClean="0"/>
              <a:t>Click to edit Master title style</a:t>
            </a:r>
            <a:endParaRPr lang="en-IN"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20369FC-AC33-41C6-8C39-B9F839C989A2}" type="datetime1">
              <a:rPr lang="en-US" smtClean="0"/>
              <a:pPr/>
              <a:t>7/28/2018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305930-9F17-47B2-A747-CE4A2471843A}" type="slidenum">
              <a:rPr lang="en-IN" smtClean="0"/>
              <a:pPr/>
              <a:t>‹#›</a:t>
            </a:fld>
            <a:endParaRPr lang="en-IN" dirty="0"/>
          </a:p>
        </p:txBody>
      </p:sp>
    </p:spTree>
  </p:cSld>
  <p:clrMapOvr>
    <a:masterClrMapping/>
  </p:clrMapOvr>
  <p:transition>
    <p:pull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2B86BC6-6B38-4E9C-9D1C-A6AC054969DE}" type="datetime1">
              <a:rPr lang="en-US" smtClean="0"/>
              <a:pPr/>
              <a:t>7/28/2018</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E305930-9F17-47B2-A747-CE4A2471843A}" type="slidenum">
              <a:rPr lang="en-IN" smtClean="0"/>
              <a:pPr/>
              <a:t>‹#›</a:t>
            </a:fld>
            <a:endParaRPr lang="en-IN" dirty="0"/>
          </a:p>
        </p:txBody>
      </p:sp>
    </p:spTree>
  </p:cSld>
  <p:clrMapOvr>
    <a:masterClrMapping/>
  </p:clrMapOvr>
  <p:transition>
    <p:pull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A10DDE09-054D-474E-ACC9-F8F8750840F3}" type="datetime1">
              <a:rPr lang="en-US" smtClean="0"/>
              <a:pPr/>
              <a:t>7/28/2018</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E305930-9F17-47B2-A747-CE4A2471843A}" type="slidenum">
              <a:rPr lang="en-IN" smtClean="0"/>
              <a:pPr/>
              <a:t>‹#›</a:t>
            </a:fld>
            <a:endParaRPr lang="en-IN" dirty="0"/>
          </a:p>
        </p:txBody>
      </p:sp>
      <p:sp>
        <p:nvSpPr>
          <p:cNvPr id="6" name="Rectangle 5"/>
          <p:cNvSpPr/>
          <p:nvPr userDrawn="1"/>
        </p:nvSpPr>
        <p:spPr>
          <a:xfrm>
            <a:off x="142844" y="142852"/>
            <a:ext cx="8858312" cy="6572296"/>
          </a:xfrm>
          <a:prstGeom prst="rect">
            <a:avLst/>
          </a:prstGeom>
          <a:noFill/>
          <a:ln w="44450" cap="sq" cmpd="sng">
            <a:solidFill>
              <a:srgbClr val="1A743C"/>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transition>
    <p:pull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9D253F-941C-4ADD-8906-0CB6A5AEC24D}" type="datetime1">
              <a:rPr lang="en-US" smtClean="0"/>
              <a:pPr/>
              <a:t>7/28/2018</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E305930-9F17-47B2-A747-CE4A2471843A}" type="slidenum">
              <a:rPr lang="en-IN" smtClean="0"/>
              <a:pPr/>
              <a:t>‹#›</a:t>
            </a:fld>
            <a:endParaRPr lang="en-IN" dirty="0"/>
          </a:p>
        </p:txBody>
      </p:sp>
      <p:sp>
        <p:nvSpPr>
          <p:cNvPr id="5" name="Rectangle 4"/>
          <p:cNvSpPr/>
          <p:nvPr userDrawn="1"/>
        </p:nvSpPr>
        <p:spPr>
          <a:xfrm>
            <a:off x="142844" y="142852"/>
            <a:ext cx="8858312" cy="6572296"/>
          </a:xfrm>
          <a:prstGeom prst="rect">
            <a:avLst/>
          </a:prstGeom>
          <a:noFill/>
          <a:ln w="44450" cap="sq" cmpd="sng">
            <a:solidFill>
              <a:srgbClr val="1A743C"/>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transition>
    <p:pull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4B82E0-9D4F-4FA6-B0B2-660514D60B6F}" type="datetime1">
              <a:rPr lang="en-US" smtClean="0"/>
              <a:pPr/>
              <a:t>7/28/2018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305930-9F17-47B2-A747-CE4A2471843A}" type="slidenum">
              <a:rPr lang="en-IN" smtClean="0"/>
              <a:pPr/>
              <a:t>‹#›</a:t>
            </a:fld>
            <a:endParaRPr lang="en-IN" dirty="0"/>
          </a:p>
        </p:txBody>
      </p:sp>
    </p:spTree>
  </p:cSld>
  <p:clrMapOvr>
    <a:masterClrMapping/>
  </p:clrMapOvr>
  <p:transition>
    <p:pull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a:ln>
            <a:solidFill>
              <a:schemeClr val="accent3">
                <a:lumMod val="75000"/>
              </a:schemeClr>
            </a:solidFill>
          </a:ln>
          <a:effectLst>
            <a:glow rad="101600">
              <a:schemeClr val="accent3">
                <a:satMod val="175000"/>
                <a:alpha val="40000"/>
              </a:schemeClr>
            </a:glo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7132CB-FDD4-4891-8B27-520BB2098ADC}" type="datetime1">
              <a:rPr lang="en-US" smtClean="0"/>
              <a:pPr/>
              <a:t>7/28/2018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E305930-9F17-47B2-A747-CE4A2471843A}" type="slidenum">
              <a:rPr lang="en-IN" smtClean="0"/>
              <a:pPr/>
              <a:t>‹#›</a:t>
            </a:fld>
            <a:endParaRPr lang="en-IN" dirty="0"/>
          </a:p>
        </p:txBody>
      </p:sp>
    </p:spTree>
  </p:cSld>
  <p:clrMapOvr>
    <a:masterClrMapping/>
  </p:clrMapOvr>
  <p:transition>
    <p:pull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0000"/>
            <a:lum/>
          </a:blip>
          <a:srcRect/>
          <a:stretch>
            <a:fillRect t="-25000" b="-25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IN"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FAF950-9511-4379-939A-CC90BECBE902}" type="datetime1">
              <a:rPr lang="en-US" smtClean="0"/>
              <a:pPr/>
              <a:t>7/28/2018</a:t>
            </a:fld>
            <a:endParaRPr lang="en-IN"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305930-9F17-47B2-A747-CE4A2471843A}" type="slidenum">
              <a:rPr lang="en-IN" smtClean="0"/>
              <a:pPr/>
              <a:t>‹#›</a:t>
            </a:fld>
            <a:endParaRPr lang="en-IN" dirty="0"/>
          </a:p>
        </p:txBody>
      </p:sp>
      <p:sp>
        <p:nvSpPr>
          <p:cNvPr id="7" name="Rectangle 6"/>
          <p:cNvSpPr/>
          <p:nvPr userDrawn="1"/>
        </p:nvSpPr>
        <p:spPr>
          <a:xfrm>
            <a:off x="142844" y="142852"/>
            <a:ext cx="8858312" cy="6572296"/>
          </a:xfrm>
          <a:prstGeom prst="rect">
            <a:avLst/>
          </a:prstGeom>
          <a:noFill/>
          <a:ln w="44450" cap="sq" cmpd="sng">
            <a:solidFill>
              <a:srgbClr val="1A743C"/>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pull dir="d"/>
  </p:transition>
  <p:hf hdr="0" ftr="0" dt="0"/>
  <p:txStyles>
    <p:titleStyle>
      <a:lvl1pPr algn="ctr" defTabSz="914400" rtl="0" eaLnBrk="1" latinLnBrk="0" hangingPunct="1">
        <a:spcBef>
          <a:spcPct val="0"/>
        </a:spcBef>
        <a:buNone/>
        <a:defRPr sz="4400" b="1" i="1" kern="1200">
          <a:solidFill>
            <a:srgbClr val="1A743C"/>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16.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slide" Target="slide18.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slide" Target="slide20.xml"/><Relationship Id="rId5" Type="http://schemas.openxmlformats.org/officeDocument/2006/relationships/slide" Target="slide19.xml"/><Relationship Id="rId4" Type="http://schemas.openxmlformats.org/officeDocument/2006/relationships/slide" Target="slide16.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6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6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2143116"/>
            <a:ext cx="7772400" cy="4286280"/>
          </a:xfrm>
        </p:spPr>
        <p:txBody>
          <a:bodyPr>
            <a:normAutofit/>
          </a:bodyPr>
          <a:lstStyle/>
          <a:p>
            <a:r>
              <a:rPr lang="en-IN" b="1" dirty="0" smtClean="0"/>
              <a:t/>
            </a:r>
            <a:br>
              <a:rPr lang="en-IN" b="1" dirty="0" smtClean="0"/>
            </a:br>
            <a:r>
              <a:rPr lang="en-IN" dirty="0"/>
              <a:t/>
            </a:r>
            <a:br>
              <a:rPr lang="en-IN" dirty="0"/>
            </a:br>
            <a:endParaRPr lang="en-IN" dirty="0"/>
          </a:p>
        </p:txBody>
      </p:sp>
      <p:pic>
        <p:nvPicPr>
          <p:cNvPr id="4" name="Picture 3" descr="download.png">
            <a:hlinkClick r:id="rId2" action="ppaction://hlinksldjump"/>
          </p:cNvPr>
          <p:cNvPicPr>
            <a:picLocks noChangeAspect="1"/>
          </p:cNvPicPr>
          <p:nvPr/>
        </p:nvPicPr>
        <p:blipFill>
          <a:blip r:embed="rId3"/>
          <a:stretch>
            <a:fillRect/>
          </a:stretch>
        </p:blipFill>
        <p:spPr>
          <a:xfrm>
            <a:off x="571472" y="428604"/>
            <a:ext cx="8143932" cy="1500198"/>
          </a:xfrm>
          <a:prstGeom prst="rect">
            <a:avLst/>
          </a:prstGeom>
        </p:spPr>
      </p:pic>
      <p:sp>
        <p:nvSpPr>
          <p:cNvPr id="5" name="Rectangle 4"/>
          <p:cNvSpPr/>
          <p:nvPr/>
        </p:nvSpPr>
        <p:spPr>
          <a:xfrm>
            <a:off x="714348" y="2214554"/>
            <a:ext cx="7929618" cy="341632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5400" b="1" dirty="0" smtClean="0">
                <a:ln/>
                <a:solidFill>
                  <a:srgbClr val="1A743C"/>
                </a:solidFill>
              </a:rPr>
              <a:t>OPERATIONAL &amp; MAINTENANCE MANUAL OF 11kV VACCUM CIRCUIT BREAKER</a:t>
            </a:r>
            <a:endParaRPr lang="en-US" sz="5400" b="1" dirty="0">
              <a:ln/>
              <a:solidFill>
                <a:srgbClr val="1A743C"/>
              </a:solidFill>
            </a:endParaRPr>
          </a:p>
        </p:txBody>
      </p:sp>
      <p:sp>
        <p:nvSpPr>
          <p:cNvPr id="6" name="Slide Number Placeholder 5"/>
          <p:cNvSpPr>
            <a:spLocks noGrp="1"/>
          </p:cNvSpPr>
          <p:nvPr>
            <p:ph type="sldNum" sz="quarter" idx="12"/>
          </p:nvPr>
        </p:nvSpPr>
        <p:spPr/>
        <p:txBody>
          <a:bodyPr/>
          <a:lstStyle/>
          <a:p>
            <a:fld id="{5E305930-9F17-47B2-A747-CE4A2471843A}" type="slidenum">
              <a:rPr lang="en-IN" smtClean="0"/>
              <a:pPr/>
              <a:t>1</a:t>
            </a:fld>
            <a:endParaRPr lang="en-IN" dirty="0"/>
          </a:p>
        </p:txBody>
      </p:sp>
    </p:spTree>
  </p:cSld>
  <p:clrMapOvr>
    <a:masterClrMapping/>
  </p:clrMapOvr>
  <p:transition>
    <p:pull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44" y="214290"/>
            <a:ext cx="8786874" cy="246221"/>
          </a:xfrm>
          <a:prstGeom prst="rect">
            <a:avLst/>
          </a:prstGeom>
          <a:noFill/>
        </p:spPr>
        <p:txBody>
          <a:bodyPr wrap="square" rtlCol="0">
            <a:spAutoFit/>
          </a:bodyPr>
          <a:lstStyle/>
          <a:p>
            <a:endParaRPr lang="en-IN" sz="1000" dirty="0"/>
          </a:p>
        </p:txBody>
      </p:sp>
      <p:sp>
        <p:nvSpPr>
          <p:cNvPr id="5" name="TextBox 4"/>
          <p:cNvSpPr txBox="1"/>
          <p:nvPr/>
        </p:nvSpPr>
        <p:spPr>
          <a:xfrm>
            <a:off x="295244" y="366690"/>
            <a:ext cx="8786874" cy="246221"/>
          </a:xfrm>
          <a:prstGeom prst="rect">
            <a:avLst/>
          </a:prstGeom>
          <a:noFill/>
        </p:spPr>
        <p:txBody>
          <a:bodyPr wrap="square" rtlCol="0">
            <a:spAutoFit/>
          </a:bodyPr>
          <a:lstStyle/>
          <a:p>
            <a:endParaRPr lang="en-IN" sz="1000" dirty="0"/>
          </a:p>
        </p:txBody>
      </p:sp>
      <p:graphicFrame>
        <p:nvGraphicFramePr>
          <p:cNvPr id="6" name="Table 5"/>
          <p:cNvGraphicFramePr>
            <a:graphicFrameLocks noGrp="1"/>
          </p:cNvGraphicFramePr>
          <p:nvPr/>
        </p:nvGraphicFramePr>
        <p:xfrm>
          <a:off x="142844" y="142848"/>
          <a:ext cx="8786876" cy="6501913"/>
        </p:xfrm>
        <a:graphic>
          <a:graphicData uri="http://schemas.openxmlformats.org/drawingml/2006/table">
            <a:tbl>
              <a:tblPr firstRow="1" bandRow="1">
                <a:tableStyleId>{F5AB1C69-6EDB-4FF4-983F-18BD219EF322}</a:tableStyleId>
              </a:tblPr>
              <a:tblGrid>
                <a:gridCol w="642941"/>
                <a:gridCol w="1428760"/>
                <a:gridCol w="2428892"/>
                <a:gridCol w="1357322"/>
                <a:gridCol w="1357322"/>
                <a:gridCol w="857256"/>
                <a:gridCol w="714383"/>
              </a:tblGrid>
              <a:tr h="437631">
                <a:tc>
                  <a:txBody>
                    <a:bodyPr/>
                    <a:lstStyle/>
                    <a:p>
                      <a:pPr>
                        <a:lnSpc>
                          <a:spcPct val="107000"/>
                        </a:lnSpc>
                        <a:spcAft>
                          <a:spcPts val="0"/>
                        </a:spcAft>
                      </a:pPr>
                      <a:endParaRPr lang="en-IN" sz="1200" b="0" dirty="0">
                        <a:solidFill>
                          <a:schemeClr val="tx1"/>
                        </a:solidFill>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endParaRPr lang="en-IN" sz="1200" b="0" dirty="0">
                        <a:solidFill>
                          <a:schemeClr val="tx1"/>
                        </a:solidFill>
                        <a:latin typeface="Comic Sans MS"/>
                        <a:ea typeface="Calibri"/>
                        <a:cs typeface="Times New Roman"/>
                      </a:endParaRPr>
                    </a:p>
                  </a:txBody>
                  <a:tcPr marL="68580" marR="68580" marT="0" marB="0">
                    <a:solidFill>
                      <a:schemeClr val="bg1">
                        <a:lumMod val="95000"/>
                      </a:schemeClr>
                    </a:solidFill>
                  </a:tcPr>
                </a:tc>
                <a:tc>
                  <a:txBody>
                    <a:bodyPr/>
                    <a:lstStyle/>
                    <a:p>
                      <a:pPr algn="ctr">
                        <a:lnSpc>
                          <a:spcPct val="107000"/>
                        </a:lnSpc>
                        <a:spcAft>
                          <a:spcPts val="0"/>
                        </a:spcAft>
                      </a:pPr>
                      <a:endParaRPr lang="en-IN" sz="1200" b="0" dirty="0" smtClean="0">
                        <a:solidFill>
                          <a:schemeClr val="tx1"/>
                        </a:solidFill>
                        <a:highlight>
                          <a:srgbClr val="FFFF00"/>
                        </a:highlight>
                        <a:latin typeface="Comic Sans MS"/>
                        <a:ea typeface="Calibri"/>
                        <a:cs typeface="Times New Roman"/>
                      </a:endParaRPr>
                    </a:p>
                    <a:p>
                      <a:pPr algn="ctr">
                        <a:lnSpc>
                          <a:spcPct val="107000"/>
                        </a:lnSpc>
                        <a:spcAft>
                          <a:spcPts val="0"/>
                        </a:spcAft>
                      </a:pPr>
                      <a:r>
                        <a:rPr lang="en-IN" sz="1200" b="1" dirty="0" smtClean="0">
                          <a:solidFill>
                            <a:schemeClr val="tx1"/>
                          </a:solidFill>
                          <a:highlight>
                            <a:srgbClr val="FFFF00"/>
                          </a:highlight>
                          <a:latin typeface="Comic Sans MS"/>
                          <a:ea typeface="Calibri"/>
                          <a:cs typeface="Times New Roman"/>
                        </a:rPr>
                        <a:t>PUSH </a:t>
                      </a:r>
                      <a:r>
                        <a:rPr lang="en-IN" sz="1200" b="1" dirty="0">
                          <a:solidFill>
                            <a:schemeClr val="tx1"/>
                          </a:solidFill>
                          <a:highlight>
                            <a:srgbClr val="FFFF00"/>
                          </a:highlight>
                          <a:latin typeface="Comic Sans MS"/>
                          <a:ea typeface="Calibri"/>
                          <a:cs typeface="Times New Roman"/>
                        </a:rPr>
                        <a:t>BUTTON ASSEMBLY</a:t>
                      </a:r>
                      <a:endParaRPr lang="en-IN" sz="1200" b="1"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endParaRPr lang="en-IN" sz="1200" b="0" dirty="0">
                        <a:solidFill>
                          <a:schemeClr val="tx1"/>
                        </a:solidFill>
                        <a:latin typeface="Comic Sans MS"/>
                        <a:ea typeface="Calibri"/>
                        <a:cs typeface="Times New Roman"/>
                      </a:endParaRPr>
                    </a:p>
                  </a:txBody>
                  <a:tcPr marL="68580" marR="68580" marT="0" marB="0">
                    <a:solidFill>
                      <a:schemeClr val="bg1">
                        <a:lumMod val="95000"/>
                      </a:schemeClr>
                    </a:solidFill>
                  </a:tcPr>
                </a:tc>
                <a:tc>
                  <a:txBody>
                    <a:bodyPr/>
                    <a:lstStyle/>
                    <a:p>
                      <a:pPr algn="ctr">
                        <a:lnSpc>
                          <a:spcPct val="107000"/>
                        </a:lnSpc>
                        <a:spcAft>
                          <a:spcPts val="0"/>
                        </a:spcAft>
                      </a:pPr>
                      <a:endParaRPr lang="en-IN" sz="1200" b="0" dirty="0">
                        <a:solidFill>
                          <a:schemeClr val="tx1"/>
                        </a:solidFill>
                        <a:latin typeface="Comic Sans MS"/>
                        <a:ea typeface="Calibri"/>
                        <a:cs typeface="Times New Roman"/>
                      </a:endParaRPr>
                    </a:p>
                  </a:txBody>
                  <a:tcPr marL="68580" marR="68580" marT="0" marB="0">
                    <a:solidFill>
                      <a:schemeClr val="bg1">
                        <a:lumMod val="95000"/>
                      </a:schemeClr>
                    </a:solidFill>
                  </a:tcPr>
                </a:tc>
                <a:tc>
                  <a:txBody>
                    <a:bodyPr/>
                    <a:lstStyle/>
                    <a:p>
                      <a:pPr algn="ctr">
                        <a:lnSpc>
                          <a:spcPct val="107000"/>
                        </a:lnSpc>
                        <a:spcAft>
                          <a:spcPts val="0"/>
                        </a:spcAft>
                      </a:pPr>
                      <a:endParaRPr lang="en-IN" sz="1200" b="0" dirty="0">
                        <a:solidFill>
                          <a:schemeClr val="tx1"/>
                        </a:solidFill>
                        <a:latin typeface="Comic Sans MS"/>
                        <a:ea typeface="Calibri"/>
                        <a:cs typeface="Times New Roman"/>
                      </a:endParaRPr>
                    </a:p>
                  </a:txBody>
                  <a:tcPr marL="68580" marR="68580" marT="0" marB="0">
                    <a:solidFill>
                      <a:schemeClr val="bg1">
                        <a:lumMod val="95000"/>
                      </a:schemeClr>
                    </a:solidFill>
                  </a:tcPr>
                </a:tc>
                <a:tc>
                  <a:txBody>
                    <a:bodyPr/>
                    <a:lstStyle/>
                    <a:p>
                      <a:pPr algn="ctr">
                        <a:lnSpc>
                          <a:spcPct val="107000"/>
                        </a:lnSpc>
                        <a:spcAft>
                          <a:spcPts val="0"/>
                        </a:spcAft>
                      </a:pPr>
                      <a:endParaRPr lang="en-IN" sz="1200" b="0" dirty="0">
                        <a:solidFill>
                          <a:schemeClr val="tx1"/>
                        </a:solidFill>
                        <a:latin typeface="Comic Sans MS"/>
                        <a:ea typeface="Calibri"/>
                        <a:cs typeface="Times New Roman"/>
                      </a:endParaRPr>
                    </a:p>
                  </a:txBody>
                  <a:tcPr marL="68580" marR="68580" marT="0" marB="0">
                    <a:solidFill>
                      <a:schemeClr val="bg1">
                        <a:lumMod val="95000"/>
                      </a:schemeClr>
                    </a:solidFill>
                  </a:tcPr>
                </a:tc>
              </a:tr>
              <a:tr h="644358">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66</a:t>
                      </a:r>
                      <a:endParaRPr lang="en-IN" sz="1200" dirty="0">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12BR-079-PLB</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PLUNGER FOR L BRACKET</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Ø20X65 mm</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dirty="0">
                          <a:latin typeface="Comic Sans MS"/>
                          <a:ea typeface="Calibri"/>
                          <a:cs typeface="Times New Roman"/>
                        </a:rPr>
                        <a:t>MS</a:t>
                      </a:r>
                      <a:endParaRPr lang="en-IN" sz="1200" dirty="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dirty="0">
                          <a:latin typeface="Comic Sans MS"/>
                          <a:ea typeface="Calibri"/>
                          <a:cs typeface="Times New Roman"/>
                        </a:rPr>
                        <a:t>2</a:t>
                      </a:r>
                      <a:endParaRPr lang="en-IN" sz="1200" dirty="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solidFill>
                      <a:schemeClr val="bg1">
                        <a:lumMod val="95000"/>
                      </a:schemeClr>
                    </a:solidFill>
                  </a:tcPr>
                </a:tc>
              </a:tr>
              <a:tr h="644358">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67</a:t>
                      </a:r>
                      <a:endParaRPr lang="en-IN" sz="1200" dirty="0">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12BR-085-CLB</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CLOSING FOR L BRACKET</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100x500x5 mm</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1</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solidFill>
                      <a:schemeClr val="bg1">
                        <a:lumMod val="95000"/>
                      </a:schemeClr>
                    </a:solidFill>
                  </a:tcPr>
                </a:tc>
              </a:tr>
              <a:tr h="388859">
                <a:tc>
                  <a:txBody>
                    <a:bodyPr/>
                    <a:lstStyle/>
                    <a:p>
                      <a:pPr marL="228600" indent="-228600">
                        <a:lnSpc>
                          <a:spcPct val="107000"/>
                        </a:lnSpc>
                        <a:spcAft>
                          <a:spcPts val="0"/>
                        </a:spcAft>
                        <a:buFont typeface="+mj-lt"/>
                        <a:buNone/>
                      </a:pPr>
                      <a:endParaRPr lang="en-IN" sz="1200" dirty="0">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endParaRPr lang="en-IN" sz="1200">
                        <a:latin typeface="Comic Sans MS"/>
                        <a:ea typeface="Calibri"/>
                        <a:cs typeface="Times New Roman"/>
                      </a:endParaRPr>
                    </a:p>
                  </a:txBody>
                  <a:tcPr marL="68580" marR="68580" marT="0" marB="0">
                    <a:solidFill>
                      <a:schemeClr val="bg1">
                        <a:lumMod val="95000"/>
                      </a:schemeClr>
                    </a:solidFill>
                  </a:tcPr>
                </a:tc>
                <a:tc>
                  <a:txBody>
                    <a:bodyPr/>
                    <a:lstStyle/>
                    <a:p>
                      <a:pPr algn="ctr">
                        <a:lnSpc>
                          <a:spcPct val="107000"/>
                        </a:lnSpc>
                        <a:spcAft>
                          <a:spcPts val="0"/>
                        </a:spcAft>
                      </a:pPr>
                      <a:r>
                        <a:rPr lang="en-IN" sz="1200" b="1">
                          <a:highlight>
                            <a:srgbClr val="FFFF00"/>
                          </a:highlight>
                          <a:latin typeface="Comic Sans MS"/>
                          <a:ea typeface="Calibri"/>
                          <a:cs typeface="Times New Roman"/>
                        </a:rPr>
                        <a:t>ELECTRICAL ITEMS</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endParaRPr lang="en-IN" sz="1200">
                        <a:latin typeface="Comic Sans MS"/>
                        <a:ea typeface="Calibri"/>
                        <a:cs typeface="Times New Roman"/>
                      </a:endParaRPr>
                    </a:p>
                  </a:txBody>
                  <a:tcPr marL="68580" marR="68580" marT="0" marB="0">
                    <a:solidFill>
                      <a:schemeClr val="bg1">
                        <a:lumMod val="95000"/>
                      </a:schemeClr>
                    </a:solidFill>
                  </a:tcPr>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solidFill>
                      <a:schemeClr val="bg1">
                        <a:lumMod val="95000"/>
                      </a:schemeClr>
                    </a:solidFill>
                  </a:tcPr>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solidFill>
                      <a:schemeClr val="bg1">
                        <a:lumMod val="95000"/>
                      </a:schemeClr>
                    </a:solidFill>
                  </a:tcPr>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solidFill>
                      <a:schemeClr val="bg1">
                        <a:lumMod val="95000"/>
                      </a:schemeClr>
                    </a:solidFill>
                  </a:tcPr>
                </a:tc>
              </a:tr>
              <a:tr h="644358">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68</a:t>
                      </a:r>
                      <a:endParaRPr lang="en-IN" sz="1200" dirty="0">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12BR-087-LS</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LIMIT SWITCH FOR SPRING CHARGE MOTOR</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2NO+2NC</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JO2 SILR</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1</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solidFill>
                      <a:schemeClr val="bg1">
                        <a:lumMod val="95000"/>
                      </a:schemeClr>
                    </a:solidFill>
                  </a:tcPr>
                </a:tc>
              </a:tr>
              <a:tr h="644358">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69</a:t>
                      </a:r>
                      <a:endParaRPr lang="en-IN" sz="1200" dirty="0">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12BR-088-AS</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AUXILIARY SWITCH</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8NO+8NC</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1</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solidFill>
                      <a:schemeClr val="bg1">
                        <a:lumMod val="95000"/>
                      </a:schemeClr>
                    </a:solidFill>
                  </a:tcPr>
                </a:tc>
              </a:tr>
              <a:tr h="531910">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70</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12BR-089-SP.M</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SPRING CHARGE MOTOR</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230VAC, 150w</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SG103S12</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1</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488297">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71</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12BR-090-W</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WIRES</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1.5 SQ.mm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COPPER</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100</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577230">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72</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12BR-091-LU</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LUGS</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1.5 SQ.mm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ALUMINIUM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90</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577230">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73</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12BR-092-BNW-1</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BOLT NUTS WITH WASHERS-1</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M08x25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10</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dirty="0">
                          <a:latin typeface="Comic Sans MS"/>
                          <a:ea typeface="Calibri"/>
                          <a:cs typeface="Times New Roman"/>
                        </a:rPr>
                        <a:t>NO’S</a:t>
                      </a:r>
                      <a:endParaRPr lang="en-IN" sz="1200" dirty="0">
                        <a:latin typeface="Calibri"/>
                        <a:ea typeface="Calibri"/>
                        <a:cs typeface="Latha"/>
                      </a:endParaRPr>
                    </a:p>
                  </a:txBody>
                  <a:tcPr marL="68580" marR="68580" marT="0" marB="0"/>
                </a:tc>
              </a:tr>
              <a:tr h="390362">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74</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12BR-093-BNW-2</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BOLT NUTS WITH WASHERS-2</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M10x30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15</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531910">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75</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12BR-094-P&amp;S</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PLUG &amp; SOCKET</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24 PIN</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PLASTIC</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1</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dirty="0">
                          <a:latin typeface="Comic Sans MS"/>
                          <a:ea typeface="Calibri"/>
                          <a:cs typeface="Times New Roman"/>
                        </a:rPr>
                        <a:t>NO’S</a:t>
                      </a:r>
                      <a:endParaRPr lang="en-IN" sz="1200" dirty="0">
                        <a:latin typeface="Calibri"/>
                        <a:ea typeface="Calibri"/>
                        <a:cs typeface="Latha"/>
                      </a:endParaRPr>
                    </a:p>
                  </a:txBody>
                  <a:tcPr marL="68580" marR="68580" marT="0" marB="0"/>
                </a:tc>
              </a:tr>
            </a:tbl>
          </a:graphicData>
        </a:graphic>
      </p:graphicFrame>
      <p:sp>
        <p:nvSpPr>
          <p:cNvPr id="7" name="Slide Number Placeholder 6"/>
          <p:cNvSpPr>
            <a:spLocks noGrp="1"/>
          </p:cNvSpPr>
          <p:nvPr>
            <p:ph type="sldNum" sz="quarter" idx="12"/>
          </p:nvPr>
        </p:nvSpPr>
        <p:spPr/>
        <p:txBody>
          <a:bodyPr/>
          <a:lstStyle/>
          <a:p>
            <a:fld id="{5E305930-9F17-47B2-A747-CE4A2471843A}" type="slidenum">
              <a:rPr lang="en-IN" smtClean="0"/>
              <a:pPr/>
              <a:t>10</a:t>
            </a:fld>
            <a:endParaRPr lang="en-IN" dirty="0"/>
          </a:p>
        </p:txBody>
      </p:sp>
    </p:spTree>
  </p:cSld>
  <p:clrMapOvr>
    <a:masterClrMapping/>
  </p:clrMapOvr>
  <p:transition>
    <p:pull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44" y="214290"/>
            <a:ext cx="8786874" cy="246221"/>
          </a:xfrm>
          <a:prstGeom prst="rect">
            <a:avLst/>
          </a:prstGeom>
          <a:noFill/>
        </p:spPr>
        <p:txBody>
          <a:bodyPr wrap="square" rtlCol="0">
            <a:spAutoFit/>
          </a:bodyPr>
          <a:lstStyle/>
          <a:p>
            <a:endParaRPr lang="en-IN" sz="1000" dirty="0"/>
          </a:p>
        </p:txBody>
      </p:sp>
      <p:sp>
        <p:nvSpPr>
          <p:cNvPr id="5" name="TextBox 4"/>
          <p:cNvSpPr txBox="1"/>
          <p:nvPr/>
        </p:nvSpPr>
        <p:spPr>
          <a:xfrm>
            <a:off x="295244" y="366690"/>
            <a:ext cx="8786874" cy="246221"/>
          </a:xfrm>
          <a:prstGeom prst="rect">
            <a:avLst/>
          </a:prstGeom>
          <a:noFill/>
        </p:spPr>
        <p:txBody>
          <a:bodyPr wrap="square" rtlCol="0">
            <a:spAutoFit/>
          </a:bodyPr>
          <a:lstStyle/>
          <a:p>
            <a:endParaRPr lang="en-IN" sz="1000" dirty="0"/>
          </a:p>
        </p:txBody>
      </p:sp>
      <p:graphicFrame>
        <p:nvGraphicFramePr>
          <p:cNvPr id="6" name="Table 5"/>
          <p:cNvGraphicFramePr>
            <a:graphicFrameLocks noGrp="1"/>
          </p:cNvGraphicFramePr>
          <p:nvPr/>
        </p:nvGraphicFramePr>
        <p:xfrm>
          <a:off x="142844" y="142849"/>
          <a:ext cx="8786876" cy="6676275"/>
        </p:xfrm>
        <a:graphic>
          <a:graphicData uri="http://schemas.openxmlformats.org/drawingml/2006/table">
            <a:tbl>
              <a:tblPr firstRow="1" bandRow="1">
                <a:tableStyleId>{F5AB1C69-6EDB-4FF4-983F-18BD219EF322}</a:tableStyleId>
              </a:tblPr>
              <a:tblGrid>
                <a:gridCol w="642941"/>
                <a:gridCol w="1428760"/>
                <a:gridCol w="2428892"/>
                <a:gridCol w="1357322"/>
                <a:gridCol w="1357322"/>
                <a:gridCol w="857256"/>
                <a:gridCol w="714383"/>
              </a:tblGrid>
              <a:tr h="637966">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76</a:t>
                      </a:r>
                      <a:endParaRPr lang="en-IN" sz="1200" b="0" dirty="0">
                        <a:solidFill>
                          <a:schemeClr val="tx1"/>
                        </a:solidFill>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r>
                        <a:rPr lang="en-IN" sz="1200" b="0" dirty="0">
                          <a:solidFill>
                            <a:schemeClr val="tx1"/>
                          </a:solidFill>
                          <a:latin typeface="Comic Sans MS"/>
                          <a:ea typeface="Calibri"/>
                          <a:cs typeface="Times New Roman"/>
                        </a:rPr>
                        <a:t>12BR-095-TB</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b="0">
                          <a:solidFill>
                            <a:schemeClr val="tx1"/>
                          </a:solidFill>
                          <a:latin typeface="Comic Sans MS"/>
                          <a:ea typeface="Calibri"/>
                          <a:cs typeface="Times New Roman"/>
                        </a:rPr>
                        <a:t>TERMINAL BLOCK</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b="0">
                          <a:solidFill>
                            <a:schemeClr val="tx1"/>
                          </a:solidFill>
                          <a:latin typeface="Comic Sans MS"/>
                          <a:ea typeface="Calibri"/>
                          <a:cs typeface="Times New Roman"/>
                        </a:rPr>
                        <a:t>CTS 6</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a:solidFill>
                            <a:schemeClr val="tx1"/>
                          </a:solidFill>
                          <a:latin typeface="Comic Sans MS"/>
                          <a:ea typeface="Calibri"/>
                          <a:cs typeface="Times New Roman"/>
                        </a:rPr>
                        <a:t>PLASTIC</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a:solidFill>
                            <a:schemeClr val="tx1"/>
                          </a:solidFill>
                          <a:latin typeface="Comic Sans MS"/>
                          <a:ea typeface="Calibri"/>
                          <a:cs typeface="Times New Roman"/>
                        </a:rPr>
                        <a:t>10</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solidFill>
                      <a:schemeClr val="bg1">
                        <a:lumMod val="95000"/>
                      </a:schemeClr>
                    </a:solidFill>
                  </a:tcPr>
                </a:tc>
              </a:tr>
              <a:tr h="637966">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77</a:t>
                      </a:r>
                      <a:endParaRPr lang="en-IN" sz="1200" b="0" dirty="0">
                        <a:solidFill>
                          <a:schemeClr val="tx1"/>
                        </a:solidFill>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r>
                        <a:rPr lang="en-IN" sz="1200" b="0">
                          <a:solidFill>
                            <a:schemeClr val="tx1"/>
                          </a:solidFill>
                          <a:latin typeface="Comic Sans MS"/>
                          <a:ea typeface="Calibri"/>
                          <a:cs typeface="Times New Roman"/>
                        </a:rPr>
                        <a:t>12BR-096-TWR</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b="0">
                          <a:solidFill>
                            <a:schemeClr val="tx1"/>
                          </a:solidFill>
                          <a:latin typeface="Comic Sans MS"/>
                          <a:ea typeface="Calibri"/>
                          <a:cs typeface="Times New Roman"/>
                        </a:rPr>
                        <a:t>TRUFF WITH RAIL</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b="0">
                          <a:solidFill>
                            <a:schemeClr val="tx1"/>
                          </a:solidFill>
                          <a:latin typeface="Comic Sans MS"/>
                          <a:ea typeface="Calibri"/>
                          <a:cs typeface="Times New Roman"/>
                        </a:rPr>
                        <a:t>25x40</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a:solidFill>
                            <a:schemeClr val="tx1"/>
                          </a:solidFill>
                          <a:latin typeface="Comic Sans MS"/>
                          <a:ea typeface="Calibri"/>
                          <a:cs typeface="Times New Roman"/>
                        </a:rPr>
                        <a:t>MS</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a:solidFill>
                            <a:schemeClr val="tx1"/>
                          </a:solidFill>
                          <a:latin typeface="Comic Sans MS"/>
                          <a:ea typeface="Calibri"/>
                          <a:cs typeface="Times New Roman"/>
                        </a:rPr>
                        <a:t>MTR,200C</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solidFill>
                      <a:schemeClr val="bg1">
                        <a:lumMod val="95000"/>
                      </a:schemeClr>
                    </a:solidFill>
                  </a:tcPr>
                </a:tc>
              </a:tr>
              <a:tr h="526634">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78</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12BR-097-SCM</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SPRING CHARGE COMPONENTS</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MS-2mm</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1</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483453">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79</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12BR-098-GM</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GROUP MARKER</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GMH6</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PLASTIC</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1</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571504">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80</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12BR-099-EP</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END PLATE</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EP6/10U</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PLASTIC</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1</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571504">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81</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dirty="0">
                          <a:solidFill>
                            <a:schemeClr val="tx1"/>
                          </a:solidFill>
                          <a:latin typeface="Comic Sans MS"/>
                          <a:ea typeface="Calibri"/>
                          <a:cs typeface="Times New Roman"/>
                        </a:rPr>
                        <a:t>12BR-100-EC</a:t>
                      </a:r>
                      <a:endParaRPr lang="en-IN" sz="1200" b="0" dirty="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END CLAMP</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EA702</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PLASTIC</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2</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357190">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82</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dirty="0">
                          <a:solidFill>
                            <a:schemeClr val="tx1"/>
                          </a:solidFill>
                          <a:latin typeface="Comic Sans MS"/>
                          <a:ea typeface="Calibri"/>
                          <a:cs typeface="Times New Roman"/>
                        </a:rPr>
                        <a:t>12BR-101-CT</a:t>
                      </a:r>
                      <a:endParaRPr lang="en-IN" sz="1200" b="0" dirty="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COUNTER</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RS5 STROKE COUNTER</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FRP</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1</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526634">
                <a:tc>
                  <a:txBody>
                    <a:bodyPr/>
                    <a:lstStyle/>
                    <a:p>
                      <a:pPr marL="228600" indent="-228600">
                        <a:lnSpc>
                          <a:spcPct val="107000"/>
                        </a:lnSpc>
                        <a:spcAft>
                          <a:spcPts val="0"/>
                        </a:spcAft>
                        <a:buFont typeface="+mj-lt"/>
                        <a:buNone/>
                      </a:pP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endParaRPr lang="en-IN" sz="1200" b="0" dirty="0">
                        <a:solidFill>
                          <a:schemeClr val="tx1"/>
                        </a:solidFill>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b="0" dirty="0" smtClean="0">
                        <a:solidFill>
                          <a:schemeClr val="tx1"/>
                        </a:solidFill>
                        <a:highlight>
                          <a:srgbClr val="FFFF00"/>
                        </a:highlight>
                        <a:latin typeface="Comic Sans MS"/>
                        <a:ea typeface="Calibri"/>
                        <a:cs typeface="Times New Roman"/>
                      </a:endParaRPr>
                    </a:p>
                    <a:p>
                      <a:pPr algn="ctr">
                        <a:lnSpc>
                          <a:spcPct val="107000"/>
                        </a:lnSpc>
                        <a:spcAft>
                          <a:spcPts val="0"/>
                        </a:spcAft>
                      </a:pPr>
                      <a:r>
                        <a:rPr lang="en-IN" sz="1200" b="1" dirty="0" smtClean="0">
                          <a:solidFill>
                            <a:schemeClr val="tx1"/>
                          </a:solidFill>
                          <a:highlight>
                            <a:srgbClr val="FFFF00"/>
                          </a:highlight>
                          <a:latin typeface="Comic Sans MS"/>
                          <a:ea typeface="Calibri"/>
                          <a:cs typeface="Times New Roman"/>
                        </a:rPr>
                        <a:t>HARDWARES</a:t>
                      </a:r>
                      <a:endParaRPr lang="en-IN" sz="1200" b="1" dirty="0">
                        <a:solidFill>
                          <a:schemeClr val="tx1"/>
                        </a:solidFill>
                        <a:latin typeface="Calibri"/>
                        <a:ea typeface="Calibri"/>
                        <a:cs typeface="Latha"/>
                      </a:endParaRPr>
                    </a:p>
                  </a:txBody>
                  <a:tcPr marL="68580" marR="68580" marT="0" marB="0"/>
                </a:tc>
                <a:tc>
                  <a:txBody>
                    <a:bodyPr/>
                    <a:lstStyle/>
                    <a:p>
                      <a:pPr>
                        <a:lnSpc>
                          <a:spcPct val="107000"/>
                        </a:lnSpc>
                        <a:spcAft>
                          <a:spcPts val="0"/>
                        </a:spcAft>
                      </a:pPr>
                      <a:endParaRPr lang="en-IN" sz="1200" b="0">
                        <a:solidFill>
                          <a:schemeClr val="tx1"/>
                        </a:solidFill>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b="0">
                        <a:solidFill>
                          <a:schemeClr val="tx1"/>
                        </a:solidFill>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b="0">
                        <a:solidFill>
                          <a:schemeClr val="tx1"/>
                        </a:solidFill>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b="0">
                        <a:solidFill>
                          <a:schemeClr val="tx1"/>
                        </a:solidFill>
                        <a:latin typeface="Comic Sans MS"/>
                        <a:ea typeface="Calibri"/>
                        <a:cs typeface="Times New Roman"/>
                      </a:endParaRPr>
                    </a:p>
                  </a:txBody>
                  <a:tcPr marL="68580" marR="68580" marT="0" marB="0"/>
                </a:tc>
              </a:tr>
              <a:tr h="526634">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83</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dirty="0">
                          <a:solidFill>
                            <a:schemeClr val="tx1"/>
                          </a:solidFill>
                          <a:latin typeface="Comic Sans MS"/>
                          <a:ea typeface="Calibri"/>
                          <a:cs typeface="Times New Roman"/>
                        </a:rPr>
                        <a:t>12BR-102-NLN-1</a:t>
                      </a:r>
                      <a:endParaRPr lang="en-IN" sz="1200" b="0" dirty="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NYLON LOCK NUT -1</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M6</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SS</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24</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637966">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84</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12BR-103-NLN-1</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NYLON LOCK NUT -2</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M8</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SS</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26</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637966">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85</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12BR-104-WS-1</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WASHER -1</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M6</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SS</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24</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526634">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86</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12BR-105-WS-1</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WASHER -2</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M8</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MS</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26</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dirty="0">
                          <a:solidFill>
                            <a:schemeClr val="tx1"/>
                          </a:solidFill>
                          <a:latin typeface="Comic Sans MS"/>
                          <a:ea typeface="Calibri"/>
                          <a:cs typeface="Times New Roman"/>
                        </a:rPr>
                        <a:t>NO’S</a:t>
                      </a:r>
                      <a:endParaRPr lang="en-IN" sz="1200" b="0" dirty="0">
                        <a:solidFill>
                          <a:schemeClr val="tx1"/>
                        </a:solidFill>
                        <a:latin typeface="Calibri"/>
                        <a:ea typeface="Calibri"/>
                        <a:cs typeface="Latha"/>
                      </a:endParaRPr>
                    </a:p>
                  </a:txBody>
                  <a:tcPr marL="68580" marR="68580" marT="0" marB="0"/>
                </a:tc>
              </a:tr>
            </a:tbl>
          </a:graphicData>
        </a:graphic>
      </p:graphicFrame>
      <p:sp>
        <p:nvSpPr>
          <p:cNvPr id="7" name="Slide Number Placeholder 6"/>
          <p:cNvSpPr>
            <a:spLocks noGrp="1"/>
          </p:cNvSpPr>
          <p:nvPr>
            <p:ph type="sldNum" sz="quarter" idx="12"/>
          </p:nvPr>
        </p:nvSpPr>
        <p:spPr/>
        <p:txBody>
          <a:bodyPr/>
          <a:lstStyle/>
          <a:p>
            <a:fld id="{5E305930-9F17-47B2-A747-CE4A2471843A}" type="slidenum">
              <a:rPr lang="en-IN" smtClean="0"/>
              <a:pPr/>
              <a:t>11</a:t>
            </a:fld>
            <a:endParaRPr lang="en-IN" dirty="0"/>
          </a:p>
        </p:txBody>
      </p:sp>
    </p:spTree>
  </p:cSld>
  <p:clrMapOvr>
    <a:masterClrMapping/>
  </p:clrMapOvr>
  <p:transition>
    <p:pull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44" y="214290"/>
            <a:ext cx="8786874" cy="246221"/>
          </a:xfrm>
          <a:prstGeom prst="rect">
            <a:avLst/>
          </a:prstGeom>
          <a:noFill/>
        </p:spPr>
        <p:txBody>
          <a:bodyPr wrap="square" rtlCol="0">
            <a:spAutoFit/>
          </a:bodyPr>
          <a:lstStyle/>
          <a:p>
            <a:endParaRPr lang="en-IN" sz="1000" dirty="0"/>
          </a:p>
        </p:txBody>
      </p:sp>
      <p:sp>
        <p:nvSpPr>
          <p:cNvPr id="5" name="TextBox 4"/>
          <p:cNvSpPr txBox="1"/>
          <p:nvPr/>
        </p:nvSpPr>
        <p:spPr>
          <a:xfrm>
            <a:off x="295244" y="366690"/>
            <a:ext cx="8786874" cy="246221"/>
          </a:xfrm>
          <a:prstGeom prst="rect">
            <a:avLst/>
          </a:prstGeom>
          <a:noFill/>
        </p:spPr>
        <p:txBody>
          <a:bodyPr wrap="square" rtlCol="0">
            <a:spAutoFit/>
          </a:bodyPr>
          <a:lstStyle/>
          <a:p>
            <a:endParaRPr lang="en-IN" sz="1000" dirty="0"/>
          </a:p>
        </p:txBody>
      </p:sp>
      <p:graphicFrame>
        <p:nvGraphicFramePr>
          <p:cNvPr id="6" name="Table 5"/>
          <p:cNvGraphicFramePr>
            <a:graphicFrameLocks noGrp="1"/>
          </p:cNvGraphicFramePr>
          <p:nvPr/>
        </p:nvGraphicFramePr>
        <p:xfrm>
          <a:off x="142844" y="142849"/>
          <a:ext cx="8786876" cy="6642051"/>
        </p:xfrm>
        <a:graphic>
          <a:graphicData uri="http://schemas.openxmlformats.org/drawingml/2006/table">
            <a:tbl>
              <a:tblPr firstRow="1" bandRow="1">
                <a:tableStyleId>{F5AB1C69-6EDB-4FF4-983F-18BD219EF322}</a:tableStyleId>
              </a:tblPr>
              <a:tblGrid>
                <a:gridCol w="642941"/>
                <a:gridCol w="1428760"/>
                <a:gridCol w="2428892"/>
                <a:gridCol w="1357322"/>
                <a:gridCol w="1357322"/>
                <a:gridCol w="857256"/>
                <a:gridCol w="714383"/>
              </a:tblGrid>
              <a:tr h="637966">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87</a:t>
                      </a:r>
                      <a:endParaRPr lang="en-IN" sz="1200" b="0" dirty="0">
                        <a:solidFill>
                          <a:schemeClr val="tx1"/>
                        </a:solidFill>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r>
                        <a:rPr lang="en-IN" sz="1200" b="0">
                          <a:solidFill>
                            <a:schemeClr val="tx1"/>
                          </a:solidFill>
                          <a:latin typeface="Comic Sans MS"/>
                          <a:ea typeface="Calibri"/>
                          <a:cs typeface="Times New Roman"/>
                        </a:rPr>
                        <a:t>12BR-107-HN-2</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b="0">
                          <a:solidFill>
                            <a:schemeClr val="tx1"/>
                          </a:solidFill>
                          <a:latin typeface="Comic Sans MS"/>
                          <a:ea typeface="Calibri"/>
                          <a:cs typeface="Times New Roman"/>
                        </a:rPr>
                        <a:t>HALF NUT -2</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b="0">
                          <a:solidFill>
                            <a:schemeClr val="tx1"/>
                          </a:solidFill>
                          <a:latin typeface="Comic Sans MS"/>
                          <a:ea typeface="Calibri"/>
                          <a:cs typeface="Times New Roman"/>
                        </a:rPr>
                        <a:t>M12</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a:solidFill>
                            <a:schemeClr val="tx1"/>
                          </a:solidFill>
                          <a:latin typeface="Comic Sans MS"/>
                          <a:ea typeface="Calibri"/>
                          <a:cs typeface="Times New Roman"/>
                        </a:rPr>
                        <a:t>MS</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a:solidFill>
                            <a:schemeClr val="tx1"/>
                          </a:solidFill>
                          <a:latin typeface="Comic Sans MS"/>
                          <a:ea typeface="Calibri"/>
                          <a:cs typeface="Times New Roman"/>
                        </a:rPr>
                        <a:t>12</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solidFill>
                      <a:schemeClr val="bg1">
                        <a:lumMod val="95000"/>
                      </a:schemeClr>
                    </a:solidFill>
                  </a:tcPr>
                </a:tc>
              </a:tr>
              <a:tr h="637966">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88</a:t>
                      </a:r>
                      <a:endParaRPr lang="en-IN" sz="1200" b="0" dirty="0">
                        <a:solidFill>
                          <a:schemeClr val="tx1"/>
                        </a:solidFill>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r>
                        <a:rPr lang="en-IN" sz="1200" b="0">
                          <a:solidFill>
                            <a:schemeClr val="tx1"/>
                          </a:solidFill>
                          <a:latin typeface="Comic Sans MS"/>
                          <a:ea typeface="Calibri"/>
                          <a:cs typeface="Times New Roman"/>
                        </a:rPr>
                        <a:t>12BR-108-HEN</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b="0">
                          <a:solidFill>
                            <a:schemeClr val="tx1"/>
                          </a:solidFill>
                          <a:latin typeface="Comic Sans MS"/>
                          <a:ea typeface="Calibri"/>
                          <a:cs typeface="Times New Roman"/>
                        </a:rPr>
                        <a:t>HEX NUT</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b="0">
                          <a:solidFill>
                            <a:schemeClr val="tx1"/>
                          </a:solidFill>
                          <a:latin typeface="Comic Sans MS"/>
                          <a:ea typeface="Calibri"/>
                          <a:cs typeface="Times New Roman"/>
                        </a:rPr>
                        <a:t>M16</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a:solidFill>
                            <a:schemeClr val="tx1"/>
                          </a:solidFill>
                          <a:latin typeface="Comic Sans MS"/>
                          <a:ea typeface="Calibri"/>
                          <a:cs typeface="Times New Roman"/>
                        </a:rPr>
                        <a:t>MS</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a:solidFill>
                            <a:schemeClr val="tx1"/>
                          </a:solidFill>
                          <a:latin typeface="Comic Sans MS"/>
                          <a:ea typeface="Calibri"/>
                          <a:cs typeface="Times New Roman"/>
                        </a:rPr>
                        <a:t>2</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solidFill>
                      <a:schemeClr val="bg1">
                        <a:lumMod val="95000"/>
                      </a:schemeClr>
                    </a:solidFill>
                  </a:tcPr>
                </a:tc>
              </a:tr>
              <a:tr h="526634">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89</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12BR-110-BW-1</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BRASS WASHER -1</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M12X1 mm</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MS</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15</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483453">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90</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12BR-111-BW-2</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BRASS WASHER -2</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M12X0.5 mm</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MS</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15</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571504">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91</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12BR-112-HC</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dirty="0">
                          <a:solidFill>
                            <a:schemeClr val="tx1"/>
                          </a:solidFill>
                          <a:latin typeface="Comic Sans MS"/>
                          <a:ea typeface="Calibri"/>
                          <a:cs typeface="Times New Roman"/>
                        </a:rPr>
                        <a:t>HELICOIL</a:t>
                      </a:r>
                      <a:endParaRPr lang="en-IN" sz="1200" b="0" dirty="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M10X1(800A)</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MS</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6</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571504">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92</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12BR-114-AB</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ALLEN BOLT</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M12X45 mm</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MS</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3</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357190">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93</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12BR-115-HB-1</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HEX BOLT -1</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M10X55 mm</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MS</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22</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526634">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94</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12BR-117-HB-3</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HEX BOLT -3</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M10X30 mm</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MS</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10</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526634">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95</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12BR-119-HB-A</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HEX BOLT -A</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M8X40 mm</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MS</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2</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637966">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96</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12BR-121-HB-C</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HEX BOLT –C</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M8X25 mm</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MS</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65</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637966">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97</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dirty="0">
                          <a:solidFill>
                            <a:schemeClr val="tx1"/>
                          </a:solidFill>
                          <a:latin typeface="Comic Sans MS"/>
                          <a:ea typeface="Calibri"/>
                          <a:cs typeface="Times New Roman"/>
                        </a:rPr>
                        <a:t>12BR-122-HB-D</a:t>
                      </a:r>
                      <a:endParaRPr lang="en-IN" sz="1200" b="0" dirty="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HEX BOLT –D</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M6X25 mm</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MS</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10</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526634">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98</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12BR-123-CHS</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C.H.S</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6X15 mm</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MS</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10</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dirty="0">
                          <a:solidFill>
                            <a:schemeClr val="tx1"/>
                          </a:solidFill>
                          <a:latin typeface="Comic Sans MS"/>
                          <a:ea typeface="Calibri"/>
                          <a:cs typeface="Times New Roman"/>
                        </a:rPr>
                        <a:t>NO’S</a:t>
                      </a:r>
                      <a:endParaRPr lang="en-IN" sz="1200" b="0" dirty="0">
                        <a:solidFill>
                          <a:schemeClr val="tx1"/>
                        </a:solidFill>
                        <a:latin typeface="Calibri"/>
                        <a:ea typeface="Calibri"/>
                        <a:cs typeface="Latha"/>
                      </a:endParaRPr>
                    </a:p>
                  </a:txBody>
                  <a:tcPr marL="68580" marR="68580" marT="0" marB="0"/>
                </a:tc>
              </a:tr>
            </a:tbl>
          </a:graphicData>
        </a:graphic>
      </p:graphicFrame>
      <p:sp>
        <p:nvSpPr>
          <p:cNvPr id="7" name="Slide Number Placeholder 6"/>
          <p:cNvSpPr>
            <a:spLocks noGrp="1"/>
          </p:cNvSpPr>
          <p:nvPr>
            <p:ph type="sldNum" sz="quarter" idx="12"/>
          </p:nvPr>
        </p:nvSpPr>
        <p:spPr/>
        <p:txBody>
          <a:bodyPr/>
          <a:lstStyle/>
          <a:p>
            <a:fld id="{5E305930-9F17-47B2-A747-CE4A2471843A}" type="slidenum">
              <a:rPr lang="en-IN" smtClean="0"/>
              <a:pPr/>
              <a:t>12</a:t>
            </a:fld>
            <a:endParaRPr lang="en-IN" dirty="0"/>
          </a:p>
        </p:txBody>
      </p:sp>
    </p:spTree>
  </p:cSld>
  <p:clrMapOvr>
    <a:masterClrMapping/>
  </p:clrMapOvr>
  <p:transition>
    <p:pull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44" y="214290"/>
            <a:ext cx="8786874" cy="246221"/>
          </a:xfrm>
          <a:prstGeom prst="rect">
            <a:avLst/>
          </a:prstGeom>
          <a:noFill/>
        </p:spPr>
        <p:txBody>
          <a:bodyPr wrap="square" rtlCol="0">
            <a:spAutoFit/>
          </a:bodyPr>
          <a:lstStyle/>
          <a:p>
            <a:endParaRPr lang="en-IN" sz="1000" dirty="0"/>
          </a:p>
        </p:txBody>
      </p:sp>
      <p:sp>
        <p:nvSpPr>
          <p:cNvPr id="5" name="TextBox 4"/>
          <p:cNvSpPr txBox="1"/>
          <p:nvPr/>
        </p:nvSpPr>
        <p:spPr>
          <a:xfrm>
            <a:off x="295244" y="366690"/>
            <a:ext cx="8786874" cy="246221"/>
          </a:xfrm>
          <a:prstGeom prst="rect">
            <a:avLst/>
          </a:prstGeom>
          <a:noFill/>
        </p:spPr>
        <p:txBody>
          <a:bodyPr wrap="square" rtlCol="0">
            <a:spAutoFit/>
          </a:bodyPr>
          <a:lstStyle/>
          <a:p>
            <a:endParaRPr lang="en-IN" sz="1000" dirty="0"/>
          </a:p>
        </p:txBody>
      </p:sp>
      <p:graphicFrame>
        <p:nvGraphicFramePr>
          <p:cNvPr id="6" name="Table 5"/>
          <p:cNvGraphicFramePr>
            <a:graphicFrameLocks noGrp="1"/>
          </p:cNvGraphicFramePr>
          <p:nvPr/>
        </p:nvGraphicFramePr>
        <p:xfrm>
          <a:off x="142844" y="142849"/>
          <a:ext cx="8786876" cy="6500860"/>
        </p:xfrm>
        <a:graphic>
          <a:graphicData uri="http://schemas.openxmlformats.org/drawingml/2006/table">
            <a:tbl>
              <a:tblPr firstRow="1" bandRow="1">
                <a:tableStyleId>{F5AB1C69-6EDB-4FF4-983F-18BD219EF322}</a:tableStyleId>
              </a:tblPr>
              <a:tblGrid>
                <a:gridCol w="642941"/>
                <a:gridCol w="1428760"/>
                <a:gridCol w="2428892"/>
                <a:gridCol w="1357322"/>
                <a:gridCol w="1357322"/>
                <a:gridCol w="857256"/>
                <a:gridCol w="714383"/>
              </a:tblGrid>
              <a:tr h="808492">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99</a:t>
                      </a:r>
                      <a:endParaRPr lang="en-IN" sz="1200" b="0" dirty="0">
                        <a:solidFill>
                          <a:schemeClr val="tx1"/>
                        </a:solidFill>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r>
                        <a:rPr lang="en-IN" sz="1200" b="0" dirty="0">
                          <a:solidFill>
                            <a:schemeClr val="tx1"/>
                          </a:solidFill>
                          <a:latin typeface="Comic Sans MS"/>
                          <a:ea typeface="Calibri"/>
                          <a:cs typeface="Times New Roman"/>
                        </a:rPr>
                        <a:t>12BR-124-MECH</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b="0">
                          <a:solidFill>
                            <a:schemeClr val="tx1"/>
                          </a:solidFill>
                          <a:latin typeface="Comic Sans MS"/>
                          <a:ea typeface="Calibri"/>
                          <a:cs typeface="Times New Roman"/>
                        </a:rPr>
                        <a:t>MECHANISM (WITH CLOSE &amp; TRIP LATCH ASSEMBLY, WITHOUT COIL AND SPRING)</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b="0">
                          <a:solidFill>
                            <a:schemeClr val="tx1"/>
                          </a:solidFill>
                          <a:latin typeface="Comic Sans MS"/>
                          <a:ea typeface="Calibri"/>
                          <a:cs typeface="Times New Roman"/>
                        </a:rPr>
                        <a:t>250X280 mm</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a:solidFill>
                            <a:schemeClr val="tx1"/>
                          </a:solidFill>
                          <a:latin typeface="Comic Sans MS"/>
                          <a:ea typeface="Calibri"/>
                          <a:cs typeface="Times New Roman"/>
                        </a:rPr>
                        <a:t>MS</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a:solidFill>
                            <a:schemeClr val="tx1"/>
                          </a:solidFill>
                          <a:latin typeface="Comic Sans MS"/>
                          <a:ea typeface="Calibri"/>
                          <a:cs typeface="Times New Roman"/>
                        </a:rPr>
                        <a:t>1</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solidFill>
                      <a:schemeClr val="bg1">
                        <a:lumMod val="95000"/>
                      </a:schemeClr>
                    </a:solidFill>
                  </a:tcPr>
                </a:tc>
              </a:tr>
              <a:tr h="658881">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100</a:t>
                      </a:r>
                      <a:endParaRPr lang="en-IN" sz="1200" b="0" dirty="0">
                        <a:solidFill>
                          <a:schemeClr val="tx1"/>
                        </a:solidFill>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endParaRPr lang="en-IN" sz="1200" b="0">
                        <a:solidFill>
                          <a:schemeClr val="tx1"/>
                        </a:solidFill>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r>
                        <a:rPr lang="en-IN" sz="1200" b="0">
                          <a:solidFill>
                            <a:schemeClr val="tx1"/>
                          </a:solidFill>
                          <a:latin typeface="Comic Sans MS"/>
                          <a:ea typeface="Calibri"/>
                          <a:cs typeface="Times New Roman"/>
                        </a:rPr>
                        <a:t>ALUMINIUM PUSH BUTTON WITH M.S WELDED BRACKET</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endParaRPr lang="en-IN" sz="1200" b="0">
                        <a:solidFill>
                          <a:schemeClr val="tx1"/>
                        </a:solidFill>
                        <a:latin typeface="Comic Sans MS"/>
                        <a:ea typeface="Calibri"/>
                        <a:cs typeface="Times New Roman"/>
                      </a:endParaRPr>
                    </a:p>
                  </a:txBody>
                  <a:tcPr marL="68580" marR="68580" marT="0" marB="0">
                    <a:solidFill>
                      <a:schemeClr val="bg1">
                        <a:lumMod val="95000"/>
                      </a:schemeClr>
                    </a:solidFill>
                  </a:tcPr>
                </a:tc>
                <a:tc>
                  <a:txBody>
                    <a:bodyPr/>
                    <a:lstStyle/>
                    <a:p>
                      <a:pPr algn="ctr">
                        <a:lnSpc>
                          <a:spcPct val="107000"/>
                        </a:lnSpc>
                        <a:spcAft>
                          <a:spcPts val="0"/>
                        </a:spcAft>
                      </a:pPr>
                      <a:endParaRPr lang="en-IN" sz="1200" b="0">
                        <a:solidFill>
                          <a:schemeClr val="tx1"/>
                        </a:solidFill>
                        <a:latin typeface="Comic Sans MS"/>
                        <a:ea typeface="Calibri"/>
                        <a:cs typeface="Times New Roman"/>
                      </a:endParaRPr>
                    </a:p>
                  </a:txBody>
                  <a:tcPr marL="68580" marR="68580" marT="0" marB="0">
                    <a:solidFill>
                      <a:schemeClr val="bg1">
                        <a:lumMod val="95000"/>
                      </a:schemeClr>
                    </a:solidFill>
                  </a:tcPr>
                </a:tc>
                <a:tc>
                  <a:txBody>
                    <a:bodyPr/>
                    <a:lstStyle/>
                    <a:p>
                      <a:pPr algn="ctr">
                        <a:lnSpc>
                          <a:spcPct val="107000"/>
                        </a:lnSpc>
                        <a:spcAft>
                          <a:spcPts val="0"/>
                        </a:spcAft>
                      </a:pPr>
                      <a:r>
                        <a:rPr lang="en-IN" sz="1200" b="0">
                          <a:solidFill>
                            <a:schemeClr val="tx1"/>
                          </a:solidFill>
                          <a:latin typeface="Comic Sans MS"/>
                          <a:ea typeface="Calibri"/>
                          <a:cs typeface="Times New Roman"/>
                        </a:rPr>
                        <a:t>1</a:t>
                      </a:r>
                      <a:endParaRPr lang="en-IN" sz="1200" b="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a:solidFill>
                            <a:schemeClr val="tx1"/>
                          </a:solidFill>
                          <a:latin typeface="Comic Sans MS"/>
                          <a:ea typeface="Calibri"/>
                          <a:cs typeface="Times New Roman"/>
                        </a:rPr>
                        <a:t>Set</a:t>
                      </a:r>
                      <a:endParaRPr lang="en-IN" sz="1200" b="0">
                        <a:solidFill>
                          <a:schemeClr val="tx1"/>
                        </a:solidFill>
                        <a:latin typeface="Calibri"/>
                        <a:ea typeface="Calibri"/>
                        <a:cs typeface="Latha"/>
                      </a:endParaRPr>
                    </a:p>
                  </a:txBody>
                  <a:tcPr marL="68580" marR="68580" marT="0" marB="0">
                    <a:solidFill>
                      <a:schemeClr val="bg1">
                        <a:lumMod val="95000"/>
                      </a:schemeClr>
                    </a:solidFill>
                  </a:tcPr>
                </a:tc>
              </a:tr>
              <a:tr h="543899">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101</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endParaRPr lang="en-IN" sz="1200" b="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M.S PUSH BUTTON WITH M.S HOLLOW BUSH</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endParaRPr lang="en-IN" sz="1200" b="0">
                        <a:solidFill>
                          <a:schemeClr val="tx1"/>
                        </a:solidFill>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b="0">
                        <a:solidFill>
                          <a:schemeClr val="tx1"/>
                        </a:solidFill>
                        <a:latin typeface="Comic Sans MS"/>
                        <a:ea typeface="Calibri"/>
                        <a:cs typeface="Times New Roman"/>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1</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Set</a:t>
                      </a:r>
                      <a:endParaRPr lang="en-IN" sz="1200" b="0">
                        <a:solidFill>
                          <a:schemeClr val="tx1"/>
                        </a:solidFill>
                        <a:latin typeface="Calibri"/>
                        <a:ea typeface="Calibri"/>
                        <a:cs typeface="Latha"/>
                      </a:endParaRPr>
                    </a:p>
                  </a:txBody>
                  <a:tcPr marL="68580" marR="68580" marT="0" marB="0"/>
                </a:tc>
              </a:tr>
              <a:tr h="499302">
                <a:tc>
                  <a:txBody>
                    <a:bodyPr/>
                    <a:lstStyle/>
                    <a:p>
                      <a:pPr marL="547370" indent="-228600">
                        <a:lnSpc>
                          <a:spcPct val="107000"/>
                        </a:lnSpc>
                        <a:spcAft>
                          <a:spcPts val="0"/>
                        </a:spcAft>
                        <a:buFont typeface="+mj-lt"/>
                        <a:buNone/>
                      </a:pP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endParaRPr lang="en-IN" sz="1200" b="0">
                        <a:solidFill>
                          <a:schemeClr val="tx1"/>
                        </a:solidFill>
                        <a:latin typeface="Comic Sans MS"/>
                        <a:ea typeface="Calibri"/>
                        <a:cs typeface="Times New Roman"/>
                      </a:endParaRPr>
                    </a:p>
                  </a:txBody>
                  <a:tcPr marL="68580" marR="68580" marT="0" marB="0"/>
                </a:tc>
                <a:tc>
                  <a:txBody>
                    <a:bodyPr/>
                    <a:lstStyle/>
                    <a:p>
                      <a:pPr algn="ctr">
                        <a:lnSpc>
                          <a:spcPct val="107000"/>
                        </a:lnSpc>
                        <a:spcAft>
                          <a:spcPts val="0"/>
                        </a:spcAft>
                      </a:pPr>
                      <a:r>
                        <a:rPr lang="en-IN" sz="1200" b="1" dirty="0" smtClean="0">
                          <a:solidFill>
                            <a:schemeClr val="tx1"/>
                          </a:solidFill>
                          <a:latin typeface="Comic Sans MS"/>
                          <a:ea typeface="Calibri"/>
                          <a:cs typeface="Times New Roman"/>
                        </a:rPr>
                        <a:t>OLD </a:t>
                      </a:r>
                      <a:r>
                        <a:rPr lang="en-IN" sz="1200" b="1" dirty="0">
                          <a:solidFill>
                            <a:schemeClr val="tx1"/>
                          </a:solidFill>
                          <a:latin typeface="Comic Sans MS"/>
                          <a:ea typeface="Calibri"/>
                          <a:cs typeface="Times New Roman"/>
                        </a:rPr>
                        <a:t>BREAKER COMPONENTS WHICH ARE NOT USED</a:t>
                      </a:r>
                      <a:endParaRPr lang="en-IN" sz="1200" b="1" dirty="0">
                        <a:solidFill>
                          <a:schemeClr val="tx1"/>
                        </a:solidFill>
                        <a:latin typeface="Calibri"/>
                        <a:ea typeface="Calibri"/>
                        <a:cs typeface="Latha"/>
                      </a:endParaRPr>
                    </a:p>
                  </a:txBody>
                  <a:tcPr marL="68580" marR="68580" marT="0" marB="0">
                    <a:solidFill>
                      <a:srgbClr val="FFFF00"/>
                    </a:solidFill>
                  </a:tcPr>
                </a:tc>
                <a:tc>
                  <a:txBody>
                    <a:bodyPr/>
                    <a:lstStyle/>
                    <a:p>
                      <a:pPr>
                        <a:lnSpc>
                          <a:spcPct val="107000"/>
                        </a:lnSpc>
                        <a:spcAft>
                          <a:spcPts val="0"/>
                        </a:spcAft>
                      </a:pPr>
                      <a:endParaRPr lang="en-IN" sz="1200" b="0">
                        <a:solidFill>
                          <a:schemeClr val="tx1"/>
                        </a:solidFill>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b="0">
                        <a:solidFill>
                          <a:schemeClr val="tx1"/>
                        </a:solidFill>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b="0">
                        <a:solidFill>
                          <a:schemeClr val="tx1"/>
                        </a:solidFill>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b="0">
                        <a:solidFill>
                          <a:schemeClr val="tx1"/>
                        </a:solidFill>
                        <a:latin typeface="Comic Sans MS"/>
                        <a:ea typeface="Calibri"/>
                        <a:cs typeface="Times New Roman"/>
                      </a:endParaRPr>
                    </a:p>
                  </a:txBody>
                  <a:tcPr marL="68580" marR="68580" marT="0" marB="0"/>
                </a:tc>
              </a:tr>
              <a:tr h="590240">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102</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12BR-053-SP-A</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SUPPORT PILLAR FOR BREAKER –A</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Ø16X346 lg mm</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MS</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1</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590240">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103</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12BR-053-SP-B</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SUPPORT PILLAR FOR BREAKER –B</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Ø16X352 lg mm</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MS</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1</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404246">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104</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12BR-069-SP-SH</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SHUTTER BUSH FOR SHUTTER</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Ø12x15 lg mm</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MS</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2</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543899">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105</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12BR-109-SP</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ZINC PLATED SPLIT PIN 2.5X25</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2.5x25 mm</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MS</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50</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543899">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106</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12BR-116-HB-2</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HEX BOLT -2</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M10x45 mm</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MS</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20</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658881">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107</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12BR-118-AB</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ALLEN BOLT</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M8x75 mm</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MS</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6</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NO’S</a:t>
                      </a:r>
                      <a:endParaRPr lang="en-IN" sz="1200" b="0">
                        <a:solidFill>
                          <a:schemeClr val="tx1"/>
                        </a:solidFill>
                        <a:latin typeface="Calibri"/>
                        <a:ea typeface="Calibri"/>
                        <a:cs typeface="Latha"/>
                      </a:endParaRPr>
                    </a:p>
                  </a:txBody>
                  <a:tcPr marL="68580" marR="68580" marT="0" marB="0"/>
                </a:tc>
              </a:tr>
              <a:tr h="658881">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108</a:t>
                      </a:r>
                      <a:endParaRPr lang="en-IN" sz="1200" b="0" dirty="0">
                        <a:solidFill>
                          <a:schemeClr val="tx1"/>
                        </a:solidFill>
                        <a:latin typeface="Comic Sans MS"/>
                        <a:ea typeface="Calibri"/>
                        <a:cs typeface="Times New Roman"/>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12BR-120-HB-B</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HEX BOLT -B</a:t>
                      </a:r>
                      <a:endParaRPr lang="en-IN" sz="1200" b="0">
                        <a:solidFill>
                          <a:schemeClr val="tx1"/>
                        </a:solidFill>
                        <a:latin typeface="Calibri"/>
                        <a:ea typeface="Calibri"/>
                        <a:cs typeface="Latha"/>
                      </a:endParaRPr>
                    </a:p>
                  </a:txBody>
                  <a:tcPr marL="68580" marR="68580" marT="0" marB="0"/>
                </a:tc>
                <a:tc>
                  <a:txBody>
                    <a:bodyPr/>
                    <a:lstStyle/>
                    <a:p>
                      <a:pPr>
                        <a:lnSpc>
                          <a:spcPct val="107000"/>
                        </a:lnSpc>
                        <a:spcAft>
                          <a:spcPts val="0"/>
                        </a:spcAft>
                      </a:pPr>
                      <a:r>
                        <a:rPr lang="en-IN" sz="1200" b="0">
                          <a:solidFill>
                            <a:schemeClr val="tx1"/>
                          </a:solidFill>
                          <a:latin typeface="Comic Sans MS"/>
                          <a:ea typeface="Calibri"/>
                          <a:cs typeface="Times New Roman"/>
                        </a:rPr>
                        <a:t>M8x30 mm</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MS</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a:solidFill>
                            <a:schemeClr val="tx1"/>
                          </a:solidFill>
                          <a:latin typeface="Comic Sans MS"/>
                          <a:ea typeface="Calibri"/>
                          <a:cs typeface="Times New Roman"/>
                        </a:rPr>
                        <a:t>14</a:t>
                      </a:r>
                      <a:endParaRPr lang="en-IN" sz="1200" b="0">
                        <a:solidFill>
                          <a:schemeClr val="tx1"/>
                        </a:solidFill>
                        <a:latin typeface="Calibri"/>
                        <a:ea typeface="Calibri"/>
                        <a:cs typeface="Latha"/>
                      </a:endParaRPr>
                    </a:p>
                  </a:txBody>
                  <a:tcPr marL="68580" marR="68580" marT="0" marB="0"/>
                </a:tc>
                <a:tc>
                  <a:txBody>
                    <a:bodyPr/>
                    <a:lstStyle/>
                    <a:p>
                      <a:pPr algn="ctr">
                        <a:lnSpc>
                          <a:spcPct val="107000"/>
                        </a:lnSpc>
                        <a:spcAft>
                          <a:spcPts val="0"/>
                        </a:spcAft>
                      </a:pPr>
                      <a:r>
                        <a:rPr lang="en-IN" sz="1200" b="0" dirty="0">
                          <a:solidFill>
                            <a:schemeClr val="tx1"/>
                          </a:solidFill>
                          <a:latin typeface="Comic Sans MS"/>
                          <a:ea typeface="Calibri"/>
                          <a:cs typeface="Times New Roman"/>
                        </a:rPr>
                        <a:t>NO’S</a:t>
                      </a:r>
                      <a:endParaRPr lang="en-IN" sz="1200" b="0" dirty="0">
                        <a:solidFill>
                          <a:schemeClr val="tx1"/>
                        </a:solidFill>
                        <a:latin typeface="Calibri"/>
                        <a:ea typeface="Calibri"/>
                        <a:cs typeface="Latha"/>
                      </a:endParaRPr>
                    </a:p>
                  </a:txBody>
                  <a:tcPr marL="68580" marR="68580" marT="0" marB="0"/>
                </a:tc>
              </a:tr>
            </a:tbl>
          </a:graphicData>
        </a:graphic>
      </p:graphicFrame>
      <p:sp>
        <p:nvSpPr>
          <p:cNvPr id="7" name="Slide Number Placeholder 6"/>
          <p:cNvSpPr>
            <a:spLocks noGrp="1"/>
          </p:cNvSpPr>
          <p:nvPr>
            <p:ph type="sldNum" sz="quarter" idx="12"/>
          </p:nvPr>
        </p:nvSpPr>
        <p:spPr/>
        <p:txBody>
          <a:bodyPr/>
          <a:lstStyle/>
          <a:p>
            <a:fld id="{5E305930-9F17-47B2-A747-CE4A2471843A}" type="slidenum">
              <a:rPr lang="en-IN" smtClean="0"/>
              <a:pPr/>
              <a:t>13</a:t>
            </a:fld>
            <a:endParaRPr lang="en-IN" dirty="0"/>
          </a:p>
        </p:txBody>
      </p:sp>
    </p:spTree>
  </p:cSld>
  <p:clrMapOvr>
    <a:masterClrMapping/>
  </p:clrMapOvr>
  <p:transition>
    <p:pull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normAutofit fontScale="90000"/>
          </a:bodyPr>
          <a:lstStyle/>
          <a:p>
            <a:r>
              <a:rPr lang="en-IN" dirty="0" smtClean="0"/>
              <a:t>WELDING ASSEMBLY OF MAIN SHAFT</a:t>
            </a:r>
            <a:endParaRPr lang="en-IN" dirty="0"/>
          </a:p>
        </p:txBody>
      </p:sp>
      <p:pic>
        <p:nvPicPr>
          <p:cNvPr id="4" name="Content Placeholder 3" descr="W.A OF MAIN SHAFT.JPG"/>
          <p:cNvPicPr>
            <a:picLocks noGrp="1" noChangeAspect="1"/>
          </p:cNvPicPr>
          <p:nvPr>
            <p:ph idx="1"/>
          </p:nvPr>
        </p:nvPicPr>
        <p:blipFill>
          <a:blip r:embed="rId2" cstate="print"/>
          <a:stretch>
            <a:fillRect/>
          </a:stretch>
        </p:blipFill>
        <p:spPr>
          <a:xfrm>
            <a:off x="428597" y="1071547"/>
            <a:ext cx="8215370" cy="2428891"/>
          </a:xfrm>
          <a:ln w="76200">
            <a:solidFill>
              <a:srgbClr val="1A743C"/>
            </a:solidFill>
          </a:ln>
        </p:spPr>
      </p:pic>
      <p:sp>
        <p:nvSpPr>
          <p:cNvPr id="5" name="TextBox 4"/>
          <p:cNvSpPr txBox="1"/>
          <p:nvPr/>
        </p:nvSpPr>
        <p:spPr>
          <a:xfrm>
            <a:off x="357158" y="3929066"/>
            <a:ext cx="8429684" cy="4801314"/>
          </a:xfrm>
          <a:prstGeom prst="rect">
            <a:avLst/>
          </a:prstGeom>
          <a:noFill/>
          <a:effectLst>
            <a:glow rad="63500">
              <a:schemeClr val="accent3">
                <a:satMod val="175000"/>
                <a:alpha val="40000"/>
              </a:schemeClr>
            </a:glow>
          </a:effectLst>
        </p:spPr>
        <p:txBody>
          <a:bodyPr wrap="square" rtlCol="0">
            <a:spAutoFit/>
          </a:bodyPr>
          <a:lstStyle/>
          <a:p>
            <a:pPr>
              <a:lnSpc>
                <a:spcPct val="150000"/>
              </a:lnSpc>
              <a:buFont typeface="Arial" pitchFamily="34" charset="0"/>
              <a:buChar char="•"/>
            </a:pPr>
            <a:r>
              <a:rPr lang="en-IN" dirty="0" smtClean="0">
                <a:latin typeface="Comic Sans MS" pitchFamily="66" charset="0"/>
              </a:rPr>
              <a:t>Main shaft is the shaft used to convert x-axis force into y-axis for switching ON &amp; OFF the Vacuum Circuit Breaker by using welded attachments to the shaft at a particular angle.</a:t>
            </a:r>
          </a:p>
          <a:p>
            <a:pPr>
              <a:lnSpc>
                <a:spcPct val="150000"/>
              </a:lnSpc>
              <a:buFont typeface="Arial" pitchFamily="34" charset="0"/>
              <a:buChar char="•"/>
            </a:pPr>
            <a:r>
              <a:rPr lang="en-IN" dirty="0" smtClean="0">
                <a:latin typeface="Comic Sans MS" pitchFamily="66" charset="0"/>
              </a:rPr>
              <a:t>It is made up of Mild steel which is having high torsion and shear strength . Hence it does not twist easily.</a:t>
            </a:r>
          </a:p>
          <a:p>
            <a:pPr>
              <a:lnSpc>
                <a:spcPct val="150000"/>
              </a:lnSpc>
              <a:buFont typeface="Arial" pitchFamily="34" charset="0"/>
              <a:buChar char="•"/>
            </a:pPr>
            <a:r>
              <a:rPr lang="en-IN" dirty="0" smtClean="0">
                <a:latin typeface="Comic Sans MS" pitchFamily="66" charset="0"/>
              </a:rPr>
              <a:t>It is mounted on the bearing block holding bearing spec.</a:t>
            </a:r>
          </a:p>
          <a:p>
            <a:endParaRPr lang="en-IN" dirty="0" smtClean="0">
              <a:latin typeface="Comic Sans MS" pitchFamily="66" charset="0"/>
            </a:endParaRPr>
          </a:p>
          <a:p>
            <a:endParaRPr lang="en-IN" dirty="0" smtClean="0">
              <a:latin typeface="Comic Sans MS" pitchFamily="66" charset="0"/>
            </a:endParaRPr>
          </a:p>
          <a:p>
            <a:endParaRPr lang="en-IN" dirty="0" smtClean="0">
              <a:latin typeface="Comic Sans MS" pitchFamily="66" charset="0"/>
            </a:endParaRPr>
          </a:p>
          <a:p>
            <a:endParaRPr lang="en-IN" dirty="0" smtClean="0">
              <a:latin typeface="Comic Sans MS" pitchFamily="66" charset="0"/>
            </a:endParaRPr>
          </a:p>
          <a:p>
            <a:endParaRPr lang="en-IN" dirty="0" smtClean="0">
              <a:latin typeface="Comic Sans MS" pitchFamily="66" charset="0"/>
            </a:endParaRPr>
          </a:p>
          <a:p>
            <a:endParaRPr lang="en-IN" dirty="0" smtClean="0">
              <a:latin typeface="Comic Sans MS" pitchFamily="66" charset="0"/>
            </a:endParaRPr>
          </a:p>
          <a:p>
            <a:endParaRPr lang="en-IN" dirty="0" smtClean="0">
              <a:latin typeface="Comic Sans MS" pitchFamily="66" charset="0"/>
            </a:endParaRPr>
          </a:p>
          <a:p>
            <a:endParaRPr lang="en-IN" dirty="0">
              <a:latin typeface="Comic Sans MS" pitchFamily="66" charset="0"/>
            </a:endParaRPr>
          </a:p>
        </p:txBody>
      </p:sp>
      <p:sp>
        <p:nvSpPr>
          <p:cNvPr id="6" name="Slide Number Placeholder 5"/>
          <p:cNvSpPr>
            <a:spLocks noGrp="1"/>
          </p:cNvSpPr>
          <p:nvPr>
            <p:ph type="sldNum" sz="quarter" idx="12"/>
          </p:nvPr>
        </p:nvSpPr>
        <p:spPr/>
        <p:txBody>
          <a:bodyPr/>
          <a:lstStyle/>
          <a:p>
            <a:fld id="{5E305930-9F17-47B2-A747-CE4A2471843A}" type="slidenum">
              <a:rPr lang="en-IN" smtClean="0"/>
              <a:pPr/>
              <a:t>14</a:t>
            </a:fld>
            <a:endParaRPr lang="en-IN" dirty="0"/>
          </a:p>
        </p:txBody>
      </p:sp>
    </p:spTree>
  </p:cSld>
  <p:clrMapOvr>
    <a:masterClrMapping/>
  </p:clrMapOvr>
  <p:transition>
    <p:pull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85720" y="285729"/>
          <a:ext cx="8572560" cy="6357984"/>
        </p:xfrm>
        <a:graphic>
          <a:graphicData uri="http://schemas.openxmlformats.org/drawingml/2006/table">
            <a:tbl>
              <a:tblPr firstRow="1" bandRow="1">
                <a:tableStyleId>{F5AB1C69-6EDB-4FF4-983F-18BD219EF322}</a:tableStyleId>
              </a:tblPr>
              <a:tblGrid>
                <a:gridCol w="2857520"/>
                <a:gridCol w="2857520"/>
                <a:gridCol w="2857520"/>
              </a:tblGrid>
              <a:tr h="794748">
                <a:tc>
                  <a:txBody>
                    <a:bodyPr/>
                    <a:lstStyle/>
                    <a:p>
                      <a:pPr algn="ctr"/>
                      <a:endParaRPr lang="en-IN" dirty="0" smtClean="0">
                        <a:latin typeface="Comic Sans MS" pitchFamily="66" charset="0"/>
                      </a:endParaRPr>
                    </a:p>
                    <a:p>
                      <a:pPr algn="ctr"/>
                      <a:r>
                        <a:rPr lang="en-IN" dirty="0" smtClean="0">
                          <a:latin typeface="Comic Sans MS" pitchFamily="66" charset="0"/>
                        </a:rPr>
                        <a:t>PROPERTIES</a:t>
                      </a:r>
                      <a:endParaRPr lang="en-IN" dirty="0">
                        <a:latin typeface="Comic Sans MS" pitchFamily="66" charset="0"/>
                      </a:endParaRPr>
                    </a:p>
                  </a:txBody>
                  <a:tcPr/>
                </a:tc>
                <a:tc>
                  <a:txBody>
                    <a:bodyPr/>
                    <a:lstStyle/>
                    <a:p>
                      <a:endParaRPr lang="en-IN" dirty="0" smtClean="0">
                        <a:latin typeface="Comic Sans MS" pitchFamily="66" charset="0"/>
                      </a:endParaRPr>
                    </a:p>
                    <a:p>
                      <a:pPr algn="ctr"/>
                      <a:r>
                        <a:rPr lang="en-IN" dirty="0" smtClean="0">
                          <a:latin typeface="Comic Sans MS" pitchFamily="66" charset="0"/>
                        </a:rPr>
                        <a:t>MILD STEEL</a:t>
                      </a:r>
                      <a:endParaRPr lang="en-IN" dirty="0">
                        <a:latin typeface="Comic Sans MS" pitchFamily="66" charset="0"/>
                      </a:endParaRPr>
                    </a:p>
                  </a:txBody>
                  <a:tcPr/>
                </a:tc>
                <a:tc>
                  <a:txBody>
                    <a:bodyPr/>
                    <a:lstStyle/>
                    <a:p>
                      <a:endParaRPr lang="en-IN" dirty="0" smtClean="0">
                        <a:latin typeface="Comic Sans MS" pitchFamily="66" charset="0"/>
                      </a:endParaRPr>
                    </a:p>
                    <a:p>
                      <a:pPr algn="ctr"/>
                      <a:r>
                        <a:rPr lang="en-IN" dirty="0" smtClean="0">
                          <a:latin typeface="Comic Sans MS" pitchFamily="66" charset="0"/>
                        </a:rPr>
                        <a:t>STAINLESS STEEL</a:t>
                      </a:r>
                      <a:endParaRPr lang="en-IN" dirty="0">
                        <a:latin typeface="Comic Sans MS" pitchFamily="66" charset="0"/>
                      </a:endParaRPr>
                    </a:p>
                  </a:txBody>
                  <a:tcPr/>
                </a:tc>
              </a:tr>
              <a:tr h="794748">
                <a:tc>
                  <a:txBody>
                    <a:bodyPr/>
                    <a:lstStyle/>
                    <a:p>
                      <a:r>
                        <a:rPr lang="en-IN" sz="1800" dirty="0" smtClean="0">
                          <a:latin typeface="Comic Sans MS" pitchFamily="66" charset="0"/>
                        </a:rPr>
                        <a:t>CORROSION RESISTANCE</a:t>
                      </a:r>
                      <a:endParaRPr lang="en-IN" sz="1800" dirty="0">
                        <a:latin typeface="Comic Sans MS" pitchFamily="66" charset="0"/>
                      </a:endParaRPr>
                    </a:p>
                  </a:txBody>
                  <a:tcPr/>
                </a:tc>
                <a:tc>
                  <a:txBody>
                    <a:bodyPr/>
                    <a:lstStyle/>
                    <a:p>
                      <a:pPr algn="ctr"/>
                      <a:endParaRPr lang="en-IN" dirty="0" smtClean="0">
                        <a:latin typeface="Comic Sans MS" pitchFamily="66" charset="0"/>
                      </a:endParaRPr>
                    </a:p>
                    <a:p>
                      <a:pPr algn="ctr"/>
                      <a:r>
                        <a:rPr lang="en-IN" dirty="0" smtClean="0">
                          <a:latin typeface="Comic Sans MS" pitchFamily="66" charset="0"/>
                        </a:rPr>
                        <a:t>LOW</a:t>
                      </a:r>
                      <a:endParaRPr lang="en-IN" dirty="0">
                        <a:latin typeface="Comic Sans MS" pitchFamily="66" charset="0"/>
                      </a:endParaRPr>
                    </a:p>
                  </a:txBody>
                  <a:tcPr/>
                </a:tc>
                <a:tc>
                  <a:txBody>
                    <a:bodyPr/>
                    <a:lstStyle/>
                    <a:p>
                      <a:pPr algn="ctr"/>
                      <a:endParaRPr lang="en-IN" dirty="0" smtClean="0">
                        <a:latin typeface="Comic Sans MS" pitchFamily="66" charset="0"/>
                      </a:endParaRPr>
                    </a:p>
                    <a:p>
                      <a:pPr algn="ctr"/>
                      <a:r>
                        <a:rPr lang="en-IN" dirty="0" smtClean="0">
                          <a:latin typeface="Comic Sans MS" pitchFamily="66" charset="0"/>
                        </a:rPr>
                        <a:t>HIGH</a:t>
                      </a:r>
                      <a:endParaRPr lang="en-IN" dirty="0">
                        <a:latin typeface="Comic Sans MS" pitchFamily="66" charset="0"/>
                      </a:endParaRPr>
                    </a:p>
                  </a:txBody>
                  <a:tcPr/>
                </a:tc>
              </a:tr>
              <a:tr h="794748">
                <a:tc>
                  <a:txBody>
                    <a:bodyPr/>
                    <a:lstStyle/>
                    <a:p>
                      <a:endParaRPr lang="en-IN" dirty="0" smtClean="0">
                        <a:latin typeface="Comic Sans MS" pitchFamily="66" charset="0"/>
                      </a:endParaRPr>
                    </a:p>
                    <a:p>
                      <a:r>
                        <a:rPr lang="en-IN" dirty="0" smtClean="0">
                          <a:latin typeface="Comic Sans MS" pitchFamily="66" charset="0"/>
                        </a:rPr>
                        <a:t>MALLEABILITY</a:t>
                      </a:r>
                      <a:endParaRPr lang="en-IN" dirty="0">
                        <a:latin typeface="Comic Sans MS" pitchFamily="66" charset="0"/>
                      </a:endParaRPr>
                    </a:p>
                  </a:txBody>
                  <a:tcPr/>
                </a:tc>
                <a:tc>
                  <a:txBody>
                    <a:bodyPr/>
                    <a:lstStyle/>
                    <a:p>
                      <a:pPr algn="ctr"/>
                      <a:endParaRPr lang="en-IN" dirty="0" smtClean="0">
                        <a:latin typeface="Comic Sans MS" pitchFamily="66" charset="0"/>
                      </a:endParaRPr>
                    </a:p>
                    <a:p>
                      <a:pPr algn="ctr"/>
                      <a:r>
                        <a:rPr lang="en-IN" dirty="0" smtClean="0">
                          <a:latin typeface="Comic Sans MS" pitchFamily="66" charset="0"/>
                        </a:rPr>
                        <a:t>MEDIUM</a:t>
                      </a:r>
                      <a:endParaRPr lang="en-IN" dirty="0">
                        <a:latin typeface="Comic Sans MS" pitchFamily="66" charset="0"/>
                      </a:endParaRPr>
                    </a:p>
                  </a:txBody>
                  <a:tcPr/>
                </a:tc>
                <a:tc>
                  <a:txBody>
                    <a:bodyPr/>
                    <a:lstStyle/>
                    <a:p>
                      <a:pPr algn="ctr"/>
                      <a:endParaRPr lang="en-IN" dirty="0" smtClean="0">
                        <a:latin typeface="Comic Sans MS" pitchFamily="66" charset="0"/>
                      </a:endParaRPr>
                    </a:p>
                    <a:p>
                      <a:pPr algn="ctr"/>
                      <a:r>
                        <a:rPr lang="en-IN" dirty="0" smtClean="0">
                          <a:latin typeface="Comic Sans MS" pitchFamily="66" charset="0"/>
                        </a:rPr>
                        <a:t>LOW</a:t>
                      </a:r>
                      <a:endParaRPr lang="en-IN" dirty="0">
                        <a:latin typeface="Comic Sans MS" pitchFamily="66" charset="0"/>
                      </a:endParaRPr>
                    </a:p>
                  </a:txBody>
                  <a:tcPr/>
                </a:tc>
              </a:tr>
              <a:tr h="794748">
                <a:tc>
                  <a:txBody>
                    <a:bodyPr/>
                    <a:lstStyle/>
                    <a:p>
                      <a:endParaRPr lang="en-IN" dirty="0" smtClean="0">
                        <a:latin typeface="Comic Sans MS" pitchFamily="66" charset="0"/>
                      </a:endParaRPr>
                    </a:p>
                    <a:p>
                      <a:r>
                        <a:rPr lang="en-IN" dirty="0" smtClean="0">
                          <a:latin typeface="Comic Sans MS" pitchFamily="66" charset="0"/>
                        </a:rPr>
                        <a:t>HARDNESS</a:t>
                      </a:r>
                      <a:endParaRPr lang="en-IN" dirty="0">
                        <a:latin typeface="Comic Sans MS" pitchFamily="66" charset="0"/>
                      </a:endParaRPr>
                    </a:p>
                  </a:txBody>
                  <a:tcPr/>
                </a:tc>
                <a:tc>
                  <a:txBody>
                    <a:bodyPr/>
                    <a:lstStyle/>
                    <a:p>
                      <a:pPr algn="ctr"/>
                      <a:endParaRPr lang="en-IN" dirty="0" smtClean="0">
                        <a:latin typeface="Comic Sans MS" pitchFamily="66" charset="0"/>
                      </a:endParaRPr>
                    </a:p>
                    <a:p>
                      <a:pPr algn="ctr"/>
                      <a:r>
                        <a:rPr lang="en-IN" dirty="0" smtClean="0">
                          <a:latin typeface="Comic Sans MS" pitchFamily="66" charset="0"/>
                        </a:rPr>
                        <a:t>120HB</a:t>
                      </a:r>
                      <a:endParaRPr lang="en-IN" dirty="0">
                        <a:latin typeface="Comic Sans MS" pitchFamily="66" charset="0"/>
                      </a:endParaRPr>
                    </a:p>
                  </a:txBody>
                  <a:tcPr/>
                </a:tc>
                <a:tc>
                  <a:txBody>
                    <a:bodyPr/>
                    <a:lstStyle/>
                    <a:p>
                      <a:pPr algn="ctr"/>
                      <a:endParaRPr lang="en-IN" dirty="0" smtClean="0">
                        <a:latin typeface="Comic Sans MS" pitchFamily="66" charset="0"/>
                      </a:endParaRPr>
                    </a:p>
                    <a:p>
                      <a:pPr algn="ctr"/>
                      <a:r>
                        <a:rPr lang="en-IN" dirty="0" smtClean="0">
                          <a:latin typeface="Comic Sans MS" pitchFamily="66" charset="0"/>
                        </a:rPr>
                        <a:t>200HB</a:t>
                      </a:r>
                      <a:endParaRPr lang="en-IN" dirty="0">
                        <a:latin typeface="Comic Sans MS" pitchFamily="66" charset="0"/>
                      </a:endParaRPr>
                    </a:p>
                  </a:txBody>
                  <a:tcPr/>
                </a:tc>
              </a:tr>
              <a:tr h="794748">
                <a:tc>
                  <a:txBody>
                    <a:bodyPr/>
                    <a:lstStyle/>
                    <a:p>
                      <a:endParaRPr lang="en-IN" dirty="0" smtClean="0">
                        <a:latin typeface="Comic Sans MS" pitchFamily="66" charset="0"/>
                      </a:endParaRPr>
                    </a:p>
                    <a:p>
                      <a:r>
                        <a:rPr lang="en-IN" dirty="0" smtClean="0">
                          <a:latin typeface="Comic Sans MS" pitchFamily="66" charset="0"/>
                        </a:rPr>
                        <a:t>STRENGTH</a:t>
                      </a:r>
                      <a:endParaRPr lang="en-IN" dirty="0">
                        <a:latin typeface="Comic Sans MS" pitchFamily="66" charset="0"/>
                      </a:endParaRPr>
                    </a:p>
                  </a:txBody>
                  <a:tcPr/>
                </a:tc>
                <a:tc>
                  <a:txBody>
                    <a:bodyPr/>
                    <a:lstStyle/>
                    <a:p>
                      <a:pPr algn="ctr"/>
                      <a:endParaRPr lang="en-IN" dirty="0" smtClean="0">
                        <a:latin typeface="Comic Sans MS" pitchFamily="66" charset="0"/>
                      </a:endParaRPr>
                    </a:p>
                    <a:p>
                      <a:pPr algn="ctr"/>
                      <a:r>
                        <a:rPr lang="en-IN" dirty="0" smtClean="0">
                          <a:latin typeface="Comic Sans MS" pitchFamily="66" charset="0"/>
                        </a:rPr>
                        <a:t>247MPa</a:t>
                      </a:r>
                      <a:endParaRPr lang="en-IN" dirty="0">
                        <a:latin typeface="Comic Sans MS" pitchFamily="66" charset="0"/>
                      </a:endParaRPr>
                    </a:p>
                  </a:txBody>
                  <a:tcPr/>
                </a:tc>
                <a:tc>
                  <a:txBody>
                    <a:bodyPr/>
                    <a:lstStyle/>
                    <a:p>
                      <a:pPr algn="ctr"/>
                      <a:endParaRPr lang="en-IN" dirty="0" smtClean="0">
                        <a:latin typeface="Comic Sans MS" pitchFamily="66" charset="0"/>
                      </a:endParaRPr>
                    </a:p>
                    <a:p>
                      <a:pPr algn="ctr"/>
                      <a:r>
                        <a:rPr lang="en-IN" dirty="0" smtClean="0">
                          <a:latin typeface="Comic Sans MS" pitchFamily="66" charset="0"/>
                        </a:rPr>
                        <a:t>215</a:t>
                      </a:r>
                      <a:r>
                        <a:rPr lang="en-IN" baseline="0" dirty="0" smtClean="0">
                          <a:latin typeface="Comic Sans MS" pitchFamily="66" charset="0"/>
                        </a:rPr>
                        <a:t> MPa</a:t>
                      </a:r>
                      <a:endParaRPr lang="en-IN" dirty="0">
                        <a:latin typeface="Comic Sans MS" pitchFamily="66" charset="0"/>
                      </a:endParaRPr>
                    </a:p>
                  </a:txBody>
                  <a:tcPr/>
                </a:tc>
              </a:tr>
              <a:tr h="794748">
                <a:tc>
                  <a:txBody>
                    <a:bodyPr/>
                    <a:lstStyle/>
                    <a:p>
                      <a:endParaRPr lang="en-IN" dirty="0" smtClean="0">
                        <a:latin typeface="Comic Sans MS" pitchFamily="66" charset="0"/>
                      </a:endParaRPr>
                    </a:p>
                    <a:p>
                      <a:r>
                        <a:rPr lang="en-IN" dirty="0" smtClean="0">
                          <a:latin typeface="Comic Sans MS" pitchFamily="66" charset="0"/>
                        </a:rPr>
                        <a:t>DURABILITY</a:t>
                      </a:r>
                      <a:endParaRPr lang="en-IN" dirty="0">
                        <a:latin typeface="Comic Sans MS" pitchFamily="66" charset="0"/>
                      </a:endParaRPr>
                    </a:p>
                  </a:txBody>
                  <a:tcPr/>
                </a:tc>
                <a:tc>
                  <a:txBody>
                    <a:bodyPr/>
                    <a:lstStyle/>
                    <a:p>
                      <a:pPr algn="ctr"/>
                      <a:endParaRPr lang="en-IN" dirty="0" smtClean="0">
                        <a:latin typeface="Comic Sans MS" pitchFamily="66" charset="0"/>
                      </a:endParaRPr>
                    </a:p>
                    <a:p>
                      <a:pPr algn="ctr"/>
                      <a:r>
                        <a:rPr lang="en-IN" dirty="0" smtClean="0">
                          <a:latin typeface="Comic Sans MS" pitchFamily="66" charset="0"/>
                        </a:rPr>
                        <a:t>LOW</a:t>
                      </a:r>
                      <a:endParaRPr lang="en-IN" dirty="0">
                        <a:latin typeface="Comic Sans MS" pitchFamily="66" charset="0"/>
                      </a:endParaRPr>
                    </a:p>
                  </a:txBody>
                  <a:tcPr/>
                </a:tc>
                <a:tc>
                  <a:txBody>
                    <a:bodyPr/>
                    <a:lstStyle/>
                    <a:p>
                      <a:pPr algn="ctr"/>
                      <a:endParaRPr lang="en-IN" dirty="0" smtClean="0">
                        <a:latin typeface="Comic Sans MS" pitchFamily="66" charset="0"/>
                      </a:endParaRPr>
                    </a:p>
                    <a:p>
                      <a:pPr algn="ctr"/>
                      <a:r>
                        <a:rPr lang="en-IN" dirty="0" smtClean="0">
                          <a:latin typeface="Comic Sans MS" pitchFamily="66" charset="0"/>
                        </a:rPr>
                        <a:t>HIGH</a:t>
                      </a:r>
                      <a:endParaRPr lang="en-IN" dirty="0">
                        <a:latin typeface="Comic Sans MS" pitchFamily="66" charset="0"/>
                      </a:endParaRPr>
                    </a:p>
                  </a:txBody>
                  <a:tcPr/>
                </a:tc>
              </a:tr>
              <a:tr h="794748">
                <a:tc>
                  <a:txBody>
                    <a:bodyPr/>
                    <a:lstStyle/>
                    <a:p>
                      <a:endParaRPr lang="en-IN" dirty="0" smtClean="0">
                        <a:latin typeface="Comic Sans MS" pitchFamily="66" charset="0"/>
                      </a:endParaRPr>
                    </a:p>
                    <a:p>
                      <a:r>
                        <a:rPr lang="en-IN" dirty="0" smtClean="0">
                          <a:latin typeface="Comic Sans MS" pitchFamily="66" charset="0"/>
                        </a:rPr>
                        <a:t>WEIGHT</a:t>
                      </a:r>
                      <a:endParaRPr lang="en-IN" dirty="0">
                        <a:latin typeface="Comic Sans MS" pitchFamily="66" charset="0"/>
                      </a:endParaRPr>
                    </a:p>
                  </a:txBody>
                  <a:tcPr/>
                </a:tc>
                <a:tc>
                  <a:txBody>
                    <a:bodyPr/>
                    <a:lstStyle/>
                    <a:p>
                      <a:pPr algn="ctr"/>
                      <a:endParaRPr lang="en-IN" dirty="0" smtClean="0">
                        <a:latin typeface="Comic Sans MS" pitchFamily="66" charset="0"/>
                      </a:endParaRPr>
                    </a:p>
                    <a:p>
                      <a:pPr algn="ctr"/>
                      <a:r>
                        <a:rPr lang="en-IN" dirty="0" smtClean="0">
                          <a:latin typeface="Comic Sans MS" pitchFamily="66" charset="0"/>
                        </a:rPr>
                        <a:t>HIGH</a:t>
                      </a:r>
                      <a:endParaRPr lang="en-IN" dirty="0">
                        <a:latin typeface="Comic Sans MS" pitchFamily="66" charset="0"/>
                      </a:endParaRPr>
                    </a:p>
                  </a:txBody>
                  <a:tcPr/>
                </a:tc>
                <a:tc>
                  <a:txBody>
                    <a:bodyPr/>
                    <a:lstStyle/>
                    <a:p>
                      <a:pPr algn="ctr"/>
                      <a:endParaRPr lang="en-IN" dirty="0" smtClean="0">
                        <a:latin typeface="Comic Sans MS" pitchFamily="66" charset="0"/>
                      </a:endParaRPr>
                    </a:p>
                    <a:p>
                      <a:pPr algn="ctr"/>
                      <a:r>
                        <a:rPr lang="en-IN" dirty="0" smtClean="0">
                          <a:latin typeface="Comic Sans MS" pitchFamily="66" charset="0"/>
                        </a:rPr>
                        <a:t>LOW</a:t>
                      </a:r>
                      <a:endParaRPr lang="en-IN" dirty="0">
                        <a:latin typeface="Comic Sans MS" pitchFamily="66" charset="0"/>
                      </a:endParaRPr>
                    </a:p>
                  </a:txBody>
                  <a:tcPr/>
                </a:tc>
              </a:tr>
              <a:tr h="794748">
                <a:tc>
                  <a:txBody>
                    <a:bodyPr/>
                    <a:lstStyle/>
                    <a:p>
                      <a:endParaRPr lang="en-IN" dirty="0" smtClean="0">
                        <a:latin typeface="Comic Sans MS" pitchFamily="66" charset="0"/>
                      </a:endParaRPr>
                    </a:p>
                    <a:p>
                      <a:r>
                        <a:rPr lang="en-IN" dirty="0" smtClean="0">
                          <a:latin typeface="Comic Sans MS" pitchFamily="66" charset="0"/>
                        </a:rPr>
                        <a:t>WEAR RESISTANCE</a:t>
                      </a:r>
                      <a:endParaRPr lang="en-IN" dirty="0">
                        <a:latin typeface="Comic Sans MS" pitchFamily="66" charset="0"/>
                      </a:endParaRPr>
                    </a:p>
                  </a:txBody>
                  <a:tcPr/>
                </a:tc>
                <a:tc>
                  <a:txBody>
                    <a:bodyPr/>
                    <a:lstStyle/>
                    <a:p>
                      <a:pPr algn="ctr"/>
                      <a:endParaRPr lang="en-IN" dirty="0" smtClean="0">
                        <a:latin typeface="Comic Sans MS" pitchFamily="66" charset="0"/>
                      </a:endParaRPr>
                    </a:p>
                    <a:p>
                      <a:pPr algn="ctr"/>
                      <a:r>
                        <a:rPr lang="en-IN" dirty="0" smtClean="0">
                          <a:latin typeface="Comic Sans MS" pitchFamily="66" charset="0"/>
                        </a:rPr>
                        <a:t>MEDIUM</a:t>
                      </a:r>
                      <a:endParaRPr lang="en-IN" dirty="0">
                        <a:latin typeface="Comic Sans MS" pitchFamily="66" charset="0"/>
                      </a:endParaRPr>
                    </a:p>
                  </a:txBody>
                  <a:tcPr/>
                </a:tc>
                <a:tc>
                  <a:txBody>
                    <a:bodyPr/>
                    <a:lstStyle/>
                    <a:p>
                      <a:pPr algn="ctr"/>
                      <a:endParaRPr lang="en-IN" dirty="0" smtClean="0">
                        <a:latin typeface="Comic Sans MS" pitchFamily="66" charset="0"/>
                      </a:endParaRPr>
                    </a:p>
                    <a:p>
                      <a:pPr algn="ctr"/>
                      <a:r>
                        <a:rPr lang="en-IN" dirty="0" smtClean="0">
                          <a:latin typeface="Comic Sans MS" pitchFamily="66" charset="0"/>
                        </a:rPr>
                        <a:t>LOW</a:t>
                      </a:r>
                      <a:endParaRPr lang="en-IN" dirty="0">
                        <a:latin typeface="Comic Sans MS" pitchFamily="66" charset="0"/>
                      </a:endParaRPr>
                    </a:p>
                  </a:txBody>
                  <a:tcPr/>
                </a:tc>
              </a:tr>
            </a:tbl>
          </a:graphicData>
        </a:graphic>
      </p:graphicFrame>
      <p:sp>
        <p:nvSpPr>
          <p:cNvPr id="3" name="Slide Number Placeholder 2"/>
          <p:cNvSpPr>
            <a:spLocks noGrp="1"/>
          </p:cNvSpPr>
          <p:nvPr>
            <p:ph type="sldNum" sz="quarter" idx="12"/>
          </p:nvPr>
        </p:nvSpPr>
        <p:spPr/>
        <p:txBody>
          <a:bodyPr/>
          <a:lstStyle/>
          <a:p>
            <a:fld id="{5E305930-9F17-47B2-A747-CE4A2471843A}" type="slidenum">
              <a:rPr lang="en-IN" smtClean="0"/>
              <a:pPr/>
              <a:t>15</a:t>
            </a:fld>
            <a:endParaRPr lang="en-IN" dirty="0"/>
          </a:p>
        </p:txBody>
      </p:sp>
    </p:spTree>
  </p:cSld>
  <p:clrMapOvr>
    <a:masterClrMapping/>
  </p:clrMapOvr>
  <p:transition>
    <p:pull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dirty="0" smtClean="0"/>
              <a:t>BEARING BLOCK</a:t>
            </a:r>
            <a:endParaRPr lang="en-IN" dirty="0"/>
          </a:p>
        </p:txBody>
      </p:sp>
      <p:pic>
        <p:nvPicPr>
          <p:cNvPr id="4" name="Content Placeholder 3" descr="W.A OF MAIN SHAFT.JPG"/>
          <p:cNvPicPr>
            <a:picLocks noGrp="1" noChangeAspect="1"/>
          </p:cNvPicPr>
          <p:nvPr>
            <p:ph idx="1"/>
          </p:nvPr>
        </p:nvPicPr>
        <p:blipFill>
          <a:blip r:embed="rId2" cstate="print">
            <a:lum bright="40000"/>
          </a:blip>
          <a:stretch>
            <a:fillRect/>
          </a:stretch>
        </p:blipFill>
        <p:spPr>
          <a:xfrm>
            <a:off x="2357422" y="1000108"/>
            <a:ext cx="4357717" cy="2500329"/>
          </a:xfrm>
          <a:ln w="76200">
            <a:solidFill>
              <a:srgbClr val="1A743C"/>
            </a:solidFill>
          </a:ln>
        </p:spPr>
      </p:pic>
      <p:sp>
        <p:nvSpPr>
          <p:cNvPr id="5" name="TextBox 4"/>
          <p:cNvSpPr txBox="1"/>
          <p:nvPr/>
        </p:nvSpPr>
        <p:spPr>
          <a:xfrm>
            <a:off x="857224" y="3929066"/>
            <a:ext cx="7286676" cy="3970318"/>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Bearing block is used to hold the bearing.</a:t>
            </a:r>
          </a:p>
          <a:p>
            <a:pPr>
              <a:lnSpc>
                <a:spcPct val="150000"/>
              </a:lnSpc>
              <a:buFont typeface="Arial" pitchFamily="34" charset="0"/>
              <a:buChar char="•"/>
            </a:pPr>
            <a:r>
              <a:rPr lang="en-IN" dirty="0" smtClean="0">
                <a:latin typeface="Comic Sans MS" pitchFamily="66" charset="0"/>
              </a:rPr>
              <a:t>It is made up of Mild Steel which has high toughness and ductility makes to withstand more weight</a:t>
            </a:r>
            <a:r>
              <a:rPr lang="en-IN" spc="300" dirty="0" smtClean="0">
                <a:latin typeface="Comic Sans MS" pitchFamily="66" charset="0"/>
              </a:rPr>
              <a:t>.</a:t>
            </a:r>
          </a:p>
          <a:p>
            <a:pPr>
              <a:lnSpc>
                <a:spcPct val="150000"/>
              </a:lnSpc>
              <a:buFont typeface="Arial" pitchFamily="34" charset="0"/>
              <a:buChar char="•"/>
            </a:pPr>
            <a:endParaRPr lang="en-IN" spc="300" dirty="0" smtClean="0">
              <a:latin typeface="Comic Sans MS" pitchFamily="66" charset="0"/>
            </a:endParaRP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16</a:t>
            </a:fld>
            <a:endParaRPr lang="en-IN" dirty="0"/>
          </a:p>
        </p:txBody>
      </p:sp>
    </p:spTree>
  </p:cSld>
  <p:clrMapOvr>
    <a:masterClrMapping/>
  </p:clrMapOvr>
  <p:transition>
    <p:pull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dirty="0" smtClean="0"/>
              <a:t>     BEARING SPEC</a:t>
            </a:r>
            <a:endParaRPr lang="en-IN" dirty="0"/>
          </a:p>
        </p:txBody>
      </p:sp>
      <p:pic>
        <p:nvPicPr>
          <p:cNvPr id="4" name="Content Placeholder 3" descr="W.A OF MAIN SHAFT.JPG"/>
          <p:cNvPicPr>
            <a:picLocks noGrp="1" noChangeAspect="1"/>
          </p:cNvPicPr>
          <p:nvPr>
            <p:ph idx="1"/>
          </p:nvPr>
        </p:nvPicPr>
        <p:blipFill>
          <a:blip r:embed="rId2" cstate="print">
            <a:lum bright="10000"/>
          </a:blip>
          <a:srcRect l="10135" r="41216"/>
          <a:stretch>
            <a:fillRect/>
          </a:stretch>
        </p:blipFill>
        <p:spPr>
          <a:xfrm rot="10800000">
            <a:off x="3643306" y="1000100"/>
            <a:ext cx="2428892" cy="2500337"/>
          </a:xfrm>
          <a:ln w="76200">
            <a:solidFill>
              <a:srgbClr val="1A743C"/>
            </a:solidFill>
          </a:ln>
        </p:spPr>
      </p:pic>
      <p:sp>
        <p:nvSpPr>
          <p:cNvPr id="5" name="TextBox 4"/>
          <p:cNvSpPr txBox="1"/>
          <p:nvPr/>
        </p:nvSpPr>
        <p:spPr>
          <a:xfrm>
            <a:off x="857224" y="3643314"/>
            <a:ext cx="7286676" cy="4939814"/>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The Deep groove Ball bearing (for high loads) allows friction-free movement and rotation of the main shaft held by bearing block.</a:t>
            </a:r>
          </a:p>
          <a:p>
            <a:pPr>
              <a:lnSpc>
                <a:spcPct val="150000"/>
              </a:lnSpc>
              <a:buFont typeface="Arial" pitchFamily="34" charset="0"/>
              <a:buChar char="•"/>
            </a:pPr>
            <a:r>
              <a:rPr lang="en-IN" dirty="0" smtClean="0">
                <a:latin typeface="Comic Sans MS" pitchFamily="66" charset="0"/>
              </a:rPr>
              <a:t>It has the ability to adapt to many different functions or activities and overall performance.</a:t>
            </a:r>
          </a:p>
          <a:p>
            <a:pPr>
              <a:lnSpc>
                <a:spcPct val="150000"/>
              </a:lnSpc>
              <a:buFont typeface="Arial" pitchFamily="34" charset="0"/>
              <a:buChar char="•"/>
            </a:pPr>
            <a:r>
              <a:rPr lang="en-IN" dirty="0" smtClean="0">
                <a:latin typeface="Comic Sans MS" pitchFamily="66" charset="0"/>
              </a:rPr>
              <a:t>It is made up of  52100 bearing steel, a high carbon, chromium contained alloy steel having high wear resistance, and anti-friction properties.</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17</a:t>
            </a:fld>
            <a:endParaRPr lang="en-IN" dirty="0"/>
          </a:p>
        </p:txBody>
      </p:sp>
    </p:spTree>
  </p:cSld>
  <p:clrMapOvr>
    <a:masterClrMapping/>
  </p:clrMapOvr>
  <p:transition>
    <p:pull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dirty="0" smtClean="0"/>
              <a:t>ROD END BEARING  A&amp;B</a:t>
            </a:r>
            <a:endParaRPr lang="en-IN" dirty="0"/>
          </a:p>
        </p:txBody>
      </p:sp>
      <p:pic>
        <p:nvPicPr>
          <p:cNvPr id="4" name="Content Placeholder 3" descr="W.A OF MAIN SHAFT.JPG"/>
          <p:cNvPicPr>
            <a:picLocks noGrp="1" noChangeAspect="1"/>
          </p:cNvPicPr>
          <p:nvPr>
            <p:ph idx="1"/>
          </p:nvPr>
        </p:nvPicPr>
        <p:blipFill>
          <a:blip r:embed="rId2" cstate="print">
            <a:lum bright="30000"/>
          </a:blip>
          <a:stretch>
            <a:fillRect/>
          </a:stretch>
        </p:blipFill>
        <p:spPr>
          <a:xfrm rot="10800000">
            <a:off x="357158" y="1000108"/>
            <a:ext cx="4286280" cy="2500329"/>
          </a:xfrm>
          <a:ln w="76200">
            <a:solidFill>
              <a:srgbClr val="1A743C"/>
            </a:solidFill>
          </a:ln>
        </p:spPr>
      </p:pic>
      <p:sp>
        <p:nvSpPr>
          <p:cNvPr id="5" name="TextBox 4"/>
          <p:cNvSpPr txBox="1"/>
          <p:nvPr/>
        </p:nvSpPr>
        <p:spPr>
          <a:xfrm>
            <a:off x="857224" y="3929066"/>
            <a:ext cx="7286676" cy="4108817"/>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POS series male &amp; female Rod End Bearing or </a:t>
            </a:r>
            <a:r>
              <a:rPr lang="en-IN" dirty="0" err="1" smtClean="0">
                <a:latin typeface="Comic Sans MS" pitchFamily="66" charset="0"/>
              </a:rPr>
              <a:t>heim</a:t>
            </a:r>
            <a:r>
              <a:rPr lang="en-IN" dirty="0" smtClean="0">
                <a:latin typeface="Comic Sans MS" pitchFamily="66" charset="0"/>
              </a:rPr>
              <a:t> joint is used where shaft may be misaligned or dynamic.</a:t>
            </a:r>
          </a:p>
          <a:p>
            <a:pPr>
              <a:lnSpc>
                <a:spcPct val="150000"/>
              </a:lnSpc>
              <a:buFont typeface="Arial" pitchFamily="34" charset="0"/>
              <a:buChar char="•"/>
            </a:pPr>
            <a:r>
              <a:rPr lang="en-IN" dirty="0" smtClean="0">
                <a:latin typeface="Comic Sans MS" pitchFamily="66" charset="0"/>
              </a:rPr>
              <a:t>It is made up of heat treated Medium carbon steel/Bearing steel has lower coefficient of friction and high strength.</a:t>
            </a:r>
          </a:p>
          <a:p>
            <a:pPr>
              <a:lnSpc>
                <a:spcPct val="150000"/>
              </a:lnSpc>
              <a:buFont typeface="Arial" pitchFamily="34" charset="0"/>
              <a:buChar char="•"/>
            </a:pPr>
            <a:r>
              <a:rPr lang="en-IN" dirty="0" smtClean="0">
                <a:latin typeface="Comic Sans MS" pitchFamily="66" charset="0"/>
              </a:rPr>
              <a:t>Hence wear is reduced greatly.</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p:txBody>
      </p:sp>
      <p:sp>
        <p:nvSpPr>
          <p:cNvPr id="6" name="Slide Number Placeholder 5"/>
          <p:cNvSpPr>
            <a:spLocks noGrp="1"/>
          </p:cNvSpPr>
          <p:nvPr>
            <p:ph type="sldNum" sz="quarter" idx="12"/>
          </p:nvPr>
        </p:nvSpPr>
        <p:spPr/>
        <p:txBody>
          <a:bodyPr/>
          <a:lstStyle/>
          <a:p>
            <a:fld id="{5E305930-9F17-47B2-A747-CE4A2471843A}" type="slidenum">
              <a:rPr lang="en-IN" smtClean="0"/>
              <a:pPr/>
              <a:t>18</a:t>
            </a:fld>
            <a:endParaRPr lang="en-IN" dirty="0"/>
          </a:p>
        </p:txBody>
      </p:sp>
      <p:pic>
        <p:nvPicPr>
          <p:cNvPr id="7" name="Content Placeholder 3" descr="W.A OF MAIN SHAFT.JPG"/>
          <p:cNvPicPr>
            <a:picLocks noChangeAspect="1"/>
          </p:cNvPicPr>
          <p:nvPr/>
        </p:nvPicPr>
        <p:blipFill>
          <a:blip r:embed="rId3" cstate="print">
            <a:lum bright="30000"/>
          </a:blip>
          <a:stretch>
            <a:fillRect/>
          </a:stretch>
        </p:blipFill>
        <p:spPr>
          <a:xfrm rot="10800000">
            <a:off x="4714876" y="1000108"/>
            <a:ext cx="4143404" cy="2500329"/>
          </a:xfrm>
          <a:prstGeom prst="rect">
            <a:avLst/>
          </a:prstGeom>
          <a:ln w="76200">
            <a:solidFill>
              <a:srgbClr val="1A743C"/>
            </a:solidFill>
          </a:ln>
        </p:spPr>
      </p:pic>
      <p:sp>
        <p:nvSpPr>
          <p:cNvPr id="8" name="TextBox 7"/>
          <p:cNvSpPr txBox="1"/>
          <p:nvPr/>
        </p:nvSpPr>
        <p:spPr>
          <a:xfrm>
            <a:off x="1285852" y="3071810"/>
            <a:ext cx="2428892" cy="369332"/>
          </a:xfrm>
          <a:prstGeom prst="rect">
            <a:avLst/>
          </a:prstGeom>
          <a:noFill/>
        </p:spPr>
        <p:txBody>
          <a:bodyPr wrap="square" rtlCol="0">
            <a:spAutoFit/>
          </a:bodyPr>
          <a:lstStyle/>
          <a:p>
            <a:r>
              <a:rPr lang="en-IN" dirty="0" smtClean="0"/>
              <a:t>Rod end bearing A</a:t>
            </a:r>
            <a:endParaRPr lang="en-IN" dirty="0"/>
          </a:p>
        </p:txBody>
      </p:sp>
      <p:sp>
        <p:nvSpPr>
          <p:cNvPr id="9" name="TextBox 8"/>
          <p:cNvSpPr txBox="1"/>
          <p:nvPr/>
        </p:nvSpPr>
        <p:spPr>
          <a:xfrm>
            <a:off x="5572132" y="3071810"/>
            <a:ext cx="2286016" cy="369332"/>
          </a:xfrm>
          <a:prstGeom prst="rect">
            <a:avLst/>
          </a:prstGeom>
          <a:noFill/>
        </p:spPr>
        <p:txBody>
          <a:bodyPr wrap="square" rtlCol="0">
            <a:spAutoFit/>
          </a:bodyPr>
          <a:lstStyle/>
          <a:p>
            <a:r>
              <a:rPr lang="en-IN" dirty="0" smtClean="0"/>
              <a:t>Rod end bearing B</a:t>
            </a:r>
            <a:endParaRPr lang="en-IN" dirty="0"/>
          </a:p>
        </p:txBody>
      </p:sp>
    </p:spTree>
  </p:cSld>
  <p:clrMapOvr>
    <a:masterClrMapping/>
  </p:clrMapOvr>
  <p:transition>
    <p:pull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dirty="0" smtClean="0"/>
              <a:t>MAIN DRIVE ROD</a:t>
            </a:r>
            <a:endParaRPr lang="en-IN" dirty="0"/>
          </a:p>
        </p:txBody>
      </p:sp>
      <p:pic>
        <p:nvPicPr>
          <p:cNvPr id="4" name="Content Placeholder 3" descr="W.A OF MAIN SHAFT.JPG"/>
          <p:cNvPicPr>
            <a:picLocks noGrp="1" noChangeAspect="1"/>
          </p:cNvPicPr>
          <p:nvPr>
            <p:ph idx="1"/>
          </p:nvPr>
        </p:nvPicPr>
        <p:blipFill>
          <a:blip r:embed="rId2" cstate="print">
            <a:lum bright="30000"/>
          </a:blip>
          <a:stretch>
            <a:fillRect/>
          </a:stretch>
        </p:blipFill>
        <p:spPr>
          <a:xfrm>
            <a:off x="1928794" y="1000108"/>
            <a:ext cx="4929222" cy="2500329"/>
          </a:xfrm>
          <a:ln w="76200">
            <a:solidFill>
              <a:srgbClr val="1A743C"/>
            </a:solidFill>
          </a:ln>
        </p:spPr>
      </p:pic>
      <p:sp>
        <p:nvSpPr>
          <p:cNvPr id="5" name="TextBox 4"/>
          <p:cNvSpPr txBox="1"/>
          <p:nvPr/>
        </p:nvSpPr>
        <p:spPr>
          <a:xfrm>
            <a:off x="857224" y="3929066"/>
            <a:ext cx="7286676" cy="4801314"/>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Main drive rod is used to drive the main drive shaft while switching ON &amp; OFF the Vacuum Circuit Breaker</a:t>
            </a:r>
          </a:p>
          <a:p>
            <a:pPr>
              <a:lnSpc>
                <a:spcPct val="150000"/>
              </a:lnSpc>
              <a:buFont typeface="Arial" pitchFamily="34" charset="0"/>
              <a:buChar char="•"/>
            </a:pPr>
            <a:r>
              <a:rPr lang="en-IN" dirty="0" smtClean="0">
                <a:latin typeface="Comic Sans MS" pitchFamily="66" charset="0"/>
              </a:rPr>
              <a:t>It is made up of Mild steel because it has great strength  to withstand sudden impact load.</a:t>
            </a:r>
          </a:p>
          <a:p>
            <a:pPr>
              <a:lnSpc>
                <a:spcPct val="150000"/>
              </a:lnSpc>
              <a:buFont typeface="Arial" pitchFamily="34" charset="0"/>
              <a:buChar char="•"/>
            </a:pPr>
            <a:r>
              <a:rPr lang="en-IN" dirty="0" smtClean="0">
                <a:latin typeface="Comic Sans MS" pitchFamily="66" charset="0"/>
              </a:rPr>
              <a:t>The middle part is larger to increase the hardness and strength while the upper part is small in diameter to hold it.</a:t>
            </a:r>
            <a:endParaRPr lang="en-IN" dirty="0" smtClean="0">
              <a:latin typeface="Comic Sans MS" pitchFamily="66" charset="0"/>
            </a:endParaRP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19</a:t>
            </a:fld>
            <a:endParaRPr lang="en-IN" dirty="0"/>
          </a:p>
        </p:txBody>
      </p:sp>
    </p:spTree>
  </p:cSld>
  <p:clrMapOvr>
    <a:masterClrMapping/>
  </p:clrMapOvr>
  <p:transition>
    <p:pull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642918"/>
            <a:ext cx="8229600" cy="5143536"/>
          </a:xfrm>
        </p:spPr>
        <p:txBody>
          <a:bodyPr>
            <a:normAutofit/>
          </a:bodyPr>
          <a:lstStyle/>
          <a:p>
            <a:r>
              <a:rPr lang="en-IN" b="1" dirty="0" smtClean="0">
                <a:solidFill>
                  <a:srgbClr val="1A743C"/>
                </a:solidFill>
              </a:rPr>
              <a:t> </a:t>
            </a:r>
            <a:endParaRPr lang="en-IN" b="1" dirty="0">
              <a:solidFill>
                <a:srgbClr val="1A743C"/>
              </a:solidFill>
            </a:endParaRPr>
          </a:p>
        </p:txBody>
      </p:sp>
      <p:sp>
        <p:nvSpPr>
          <p:cNvPr id="3" name="Rectangle 2"/>
          <p:cNvSpPr/>
          <p:nvPr/>
        </p:nvSpPr>
        <p:spPr>
          <a:xfrm>
            <a:off x="357158" y="1785926"/>
            <a:ext cx="8312010" cy="258532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IN" sz="5400" b="1" dirty="0" smtClean="0">
                <a:ln>
                  <a:solidFill>
                    <a:srgbClr val="92D050"/>
                  </a:solidFill>
                </a:ln>
                <a:solidFill>
                  <a:srgbClr val="1A743C"/>
                </a:solidFill>
              </a:rPr>
              <a:t>VACUUM CIRCUIT BREAKER COMPONENTS, FEATURES &amp; BENEFITS</a:t>
            </a:r>
            <a:endParaRPr lang="en-US" sz="5400" b="1" dirty="0">
              <a:ln>
                <a:solidFill>
                  <a:srgbClr val="92D050"/>
                </a:solidFill>
              </a:ln>
              <a:solidFill>
                <a:srgbClr val="1A743C"/>
              </a:solidFill>
            </a:endParaRPr>
          </a:p>
        </p:txBody>
      </p:sp>
      <p:sp>
        <p:nvSpPr>
          <p:cNvPr id="4" name="Slide Number Placeholder 3"/>
          <p:cNvSpPr>
            <a:spLocks noGrp="1"/>
          </p:cNvSpPr>
          <p:nvPr>
            <p:ph type="sldNum" sz="quarter" idx="12"/>
          </p:nvPr>
        </p:nvSpPr>
        <p:spPr/>
        <p:txBody>
          <a:bodyPr/>
          <a:lstStyle/>
          <a:p>
            <a:fld id="{5E305930-9F17-47B2-A747-CE4A2471843A}" type="slidenum">
              <a:rPr lang="en-IN" smtClean="0"/>
              <a:pPr/>
              <a:t>2</a:t>
            </a:fld>
            <a:endParaRPr lang="en-IN" dirty="0"/>
          </a:p>
        </p:txBody>
      </p:sp>
    </p:spTree>
  </p:cSld>
  <p:clrMapOvr>
    <a:masterClrMapping/>
  </p:clrMapOvr>
  <p:transition>
    <p:pull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dirty="0" smtClean="0"/>
              <a:t>SS PIN FOR DRIVE ROD</a:t>
            </a:r>
            <a:endParaRPr lang="en-IN" dirty="0"/>
          </a:p>
        </p:txBody>
      </p:sp>
      <p:pic>
        <p:nvPicPr>
          <p:cNvPr id="4" name="Content Placeholder 3" descr="W.A OF MAIN SHAFT.JPG"/>
          <p:cNvPicPr>
            <a:picLocks noGrp="1" noChangeAspect="1"/>
          </p:cNvPicPr>
          <p:nvPr>
            <p:ph idx="1"/>
          </p:nvPr>
        </p:nvPicPr>
        <p:blipFill>
          <a:blip r:embed="rId2" cstate="print">
            <a:lum bright="10000"/>
          </a:blip>
          <a:stretch>
            <a:fillRect/>
          </a:stretch>
        </p:blipFill>
        <p:spPr>
          <a:xfrm>
            <a:off x="2143108" y="1000108"/>
            <a:ext cx="4857784" cy="2500329"/>
          </a:xfrm>
          <a:ln w="76200">
            <a:solidFill>
              <a:srgbClr val="1A743C"/>
            </a:solidFill>
          </a:ln>
        </p:spPr>
      </p:pic>
      <p:sp>
        <p:nvSpPr>
          <p:cNvPr id="5" name="TextBox 4"/>
          <p:cNvSpPr txBox="1"/>
          <p:nvPr/>
        </p:nvSpPr>
        <p:spPr>
          <a:xfrm>
            <a:off x="857224" y="3929066"/>
            <a:ext cx="7286676" cy="4385816"/>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SS Pin is used to connect drive rod with main shaft.</a:t>
            </a:r>
          </a:p>
          <a:p>
            <a:pPr>
              <a:lnSpc>
                <a:spcPct val="150000"/>
              </a:lnSpc>
              <a:buFont typeface="Arial" pitchFamily="34" charset="0"/>
              <a:buChar char="•"/>
            </a:pPr>
            <a:r>
              <a:rPr lang="en-IN" dirty="0" smtClean="0">
                <a:latin typeface="Comic Sans MS" pitchFamily="66" charset="0"/>
              </a:rPr>
              <a:t>It made up of Stainless Steel (SS)  which has high ductility hence wear is reduced.</a:t>
            </a:r>
          </a:p>
          <a:p>
            <a:pPr>
              <a:lnSpc>
                <a:spcPct val="150000"/>
              </a:lnSpc>
              <a:buFont typeface="Arial" pitchFamily="34" charset="0"/>
              <a:buChar char="•"/>
            </a:pPr>
            <a:r>
              <a:rPr lang="en-IN" dirty="0" smtClean="0">
                <a:latin typeface="Comic Sans MS" pitchFamily="66" charset="0"/>
              </a:rPr>
              <a:t>Since Main Drive Rod &amp; Main Drive shaft is same material, SS pin is selected to eliminate galling (</a:t>
            </a:r>
            <a:r>
              <a:rPr lang="en-IN" dirty="0" err="1" smtClean="0">
                <a:latin typeface="Comic Sans MS" pitchFamily="66" charset="0"/>
              </a:rPr>
              <a:t>i.e</a:t>
            </a:r>
            <a:r>
              <a:rPr lang="en-IN" dirty="0" smtClean="0">
                <a:latin typeface="Comic Sans MS" pitchFamily="66" charset="0"/>
              </a:rPr>
              <a:t> cold welding due to friction) </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20</a:t>
            </a:fld>
            <a:endParaRPr lang="en-IN" dirty="0"/>
          </a:p>
        </p:txBody>
      </p:sp>
    </p:spTree>
  </p:cSld>
  <p:clrMapOvr>
    <a:masterClrMapping/>
  </p:clrMapOvr>
  <p:transition>
    <p:pull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dirty="0" smtClean="0"/>
              <a:t>HOUSING FOR INTERRUPTER</a:t>
            </a:r>
            <a:endParaRPr lang="en-IN" dirty="0"/>
          </a:p>
        </p:txBody>
      </p:sp>
      <p:pic>
        <p:nvPicPr>
          <p:cNvPr id="4" name="Content Placeholder 3" descr="W.A OF MAIN SHAFT.JPG"/>
          <p:cNvPicPr>
            <a:picLocks noGrp="1" noChangeAspect="1"/>
          </p:cNvPicPr>
          <p:nvPr>
            <p:ph idx="1"/>
          </p:nvPr>
        </p:nvPicPr>
        <p:blipFill>
          <a:blip r:embed="rId2" cstate="print"/>
          <a:srcRect t="24779" b="18584"/>
          <a:stretch>
            <a:fillRect/>
          </a:stretch>
        </p:blipFill>
        <p:spPr>
          <a:xfrm rot="10800000">
            <a:off x="2143108" y="1071546"/>
            <a:ext cx="4786346" cy="1785950"/>
          </a:xfrm>
          <a:ln w="76200">
            <a:solidFill>
              <a:srgbClr val="1A743C"/>
            </a:solidFill>
          </a:ln>
        </p:spPr>
      </p:pic>
      <p:sp>
        <p:nvSpPr>
          <p:cNvPr id="5" name="TextBox 4"/>
          <p:cNvSpPr txBox="1"/>
          <p:nvPr/>
        </p:nvSpPr>
        <p:spPr>
          <a:xfrm>
            <a:off x="857224" y="3929066"/>
            <a:ext cx="7286676" cy="4108817"/>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Interrupter housing acts as insulator and also for holding the Vacuum Interrupter.</a:t>
            </a:r>
          </a:p>
          <a:p>
            <a:pPr>
              <a:lnSpc>
                <a:spcPct val="150000"/>
              </a:lnSpc>
              <a:buFont typeface="Arial" pitchFamily="34" charset="0"/>
              <a:buChar char="•"/>
            </a:pPr>
            <a:r>
              <a:rPr lang="en-IN" dirty="0" smtClean="0">
                <a:latin typeface="Comic Sans MS" pitchFamily="66" charset="0"/>
              </a:rPr>
              <a:t>It is made up of Epoxy which is known for its durability, strength, functionality and resistance to corrosion &amp; abrasion.</a:t>
            </a:r>
          </a:p>
          <a:p>
            <a:pPr>
              <a:lnSpc>
                <a:spcPct val="150000"/>
              </a:lnSpc>
              <a:buFont typeface="Arial" pitchFamily="34" charset="0"/>
              <a:buChar char="•"/>
            </a:pPr>
            <a:r>
              <a:rPr lang="en-IN" dirty="0" smtClean="0">
                <a:latin typeface="Comic Sans MS" pitchFamily="66" charset="0"/>
              </a:rPr>
              <a:t>It has high heat resisting and electrical insulating properties.</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21</a:t>
            </a:fld>
            <a:endParaRPr lang="en-IN" dirty="0"/>
          </a:p>
        </p:txBody>
      </p:sp>
    </p:spTree>
  </p:cSld>
  <p:clrMapOvr>
    <a:masterClrMapping/>
  </p:clrMapOvr>
  <p:transition>
    <p:pull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dirty="0" smtClean="0"/>
              <a:t>VACUUM INTERUPTER(B14)</a:t>
            </a:r>
            <a:endParaRPr lang="en-IN" dirty="0"/>
          </a:p>
        </p:txBody>
      </p:sp>
      <p:pic>
        <p:nvPicPr>
          <p:cNvPr id="4" name="Content Placeholder 3" descr="W.A OF MAIN SHAFT.JPG"/>
          <p:cNvPicPr>
            <a:picLocks noGrp="1" noChangeAspect="1"/>
          </p:cNvPicPr>
          <p:nvPr>
            <p:ph idx="1"/>
          </p:nvPr>
        </p:nvPicPr>
        <p:blipFill>
          <a:blip r:embed="rId2" cstate="print">
            <a:lum bright="10000"/>
          </a:blip>
          <a:srcRect l="25316" r="24051"/>
          <a:stretch>
            <a:fillRect/>
          </a:stretch>
        </p:blipFill>
        <p:spPr>
          <a:xfrm rot="10800000">
            <a:off x="3143240" y="1071546"/>
            <a:ext cx="2643206" cy="2571768"/>
          </a:xfrm>
          <a:ln w="76200">
            <a:solidFill>
              <a:srgbClr val="1A743C"/>
            </a:solidFill>
          </a:ln>
        </p:spPr>
      </p:pic>
      <p:sp>
        <p:nvSpPr>
          <p:cNvPr id="5" name="TextBox 4"/>
          <p:cNvSpPr txBox="1"/>
          <p:nvPr/>
        </p:nvSpPr>
        <p:spPr>
          <a:xfrm>
            <a:off x="857224" y="3786190"/>
            <a:ext cx="7286676" cy="5498188"/>
          </a:xfrm>
          <a:prstGeom prst="rect">
            <a:avLst/>
          </a:prstGeom>
          <a:noFill/>
        </p:spPr>
        <p:txBody>
          <a:bodyPr wrap="square" rtlCol="0">
            <a:spAutoFit/>
          </a:bodyPr>
          <a:lstStyle/>
          <a:p>
            <a:pPr>
              <a:buFont typeface="Arial" pitchFamily="34" charset="0"/>
              <a:buChar char="•"/>
            </a:pPr>
            <a:r>
              <a:rPr lang="en-IN" dirty="0" smtClean="0">
                <a:latin typeface="Comic Sans MS" pitchFamily="66" charset="0"/>
              </a:rPr>
              <a:t>Vacuum interrupter is a device which interrupts the electrical contact and quenches the arc by a vacuum medium.</a:t>
            </a:r>
          </a:p>
          <a:p>
            <a:pPr>
              <a:buFont typeface="Arial" pitchFamily="34" charset="0"/>
              <a:buChar char="•"/>
            </a:pPr>
            <a:r>
              <a:rPr lang="en-IN" dirty="0" smtClean="0">
                <a:latin typeface="Comic Sans MS" pitchFamily="66" charset="0"/>
              </a:rPr>
              <a:t>Vacuum interrupters are used in power transmission systems, power generation unit, and power-distribution  systems for industrial plants.</a:t>
            </a:r>
          </a:p>
          <a:p>
            <a:pPr>
              <a:buFont typeface="Arial" pitchFamily="34" charset="0"/>
              <a:buChar char="•"/>
            </a:pPr>
            <a:r>
              <a:rPr lang="en-IN" dirty="0" smtClean="0">
                <a:latin typeface="Comic Sans MS" pitchFamily="66" charset="0"/>
              </a:rPr>
              <a:t>The contact part is made by oxygen free copper-chromium alloy because of High breakdown voltage and resistance to electrical erosion, Resistance to welding, Low cut-off current value, Low gas content.</a:t>
            </a:r>
          </a:p>
          <a:p>
            <a:pPr>
              <a:buFont typeface="Arial" pitchFamily="34" charset="0"/>
              <a:buChar char="•"/>
            </a:pPr>
            <a:r>
              <a:rPr lang="en-IN" dirty="0" smtClean="0">
                <a:latin typeface="Comic Sans MS" pitchFamily="66" charset="0"/>
              </a:rPr>
              <a:t>It has ceramic housing to enhance dielectric properties.</a:t>
            </a:r>
          </a:p>
          <a:p>
            <a:pPr>
              <a:buFont typeface="Arial" pitchFamily="34" charset="0"/>
              <a:buChar char="•"/>
            </a:pPr>
            <a:endParaRPr lang="en-IN" dirty="0" smtClean="0">
              <a:latin typeface="Comic Sans MS" pitchFamily="66" charset="0"/>
            </a:endParaRP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22</a:t>
            </a:fld>
            <a:endParaRPr lang="en-IN" dirty="0"/>
          </a:p>
        </p:txBody>
      </p:sp>
    </p:spTree>
  </p:cSld>
  <p:clrMapOvr>
    <a:masterClrMapping/>
  </p:clrMapOvr>
  <p:transition>
    <p:pull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305930-9F17-47B2-A747-CE4A2471843A}" type="slidenum">
              <a:rPr lang="en-IN" smtClean="0"/>
              <a:pPr/>
              <a:t>23</a:t>
            </a:fld>
            <a:endParaRPr lang="en-IN" dirty="0"/>
          </a:p>
        </p:txBody>
      </p:sp>
      <p:graphicFrame>
        <p:nvGraphicFramePr>
          <p:cNvPr id="3" name="Table 2"/>
          <p:cNvGraphicFramePr>
            <a:graphicFrameLocks noGrp="1"/>
          </p:cNvGraphicFramePr>
          <p:nvPr/>
        </p:nvGraphicFramePr>
        <p:xfrm>
          <a:off x="285720" y="285728"/>
          <a:ext cx="8572560" cy="6286543"/>
        </p:xfrm>
        <a:graphic>
          <a:graphicData uri="http://schemas.openxmlformats.org/drawingml/2006/table">
            <a:tbl>
              <a:tblPr firstRow="1" bandRow="1">
                <a:tableStyleId>{306799F8-075E-4A3A-A7F6-7FBC6576F1A4}</a:tableStyleId>
              </a:tblPr>
              <a:tblGrid>
                <a:gridCol w="1428760"/>
                <a:gridCol w="1428760"/>
                <a:gridCol w="1428760"/>
                <a:gridCol w="1428760"/>
                <a:gridCol w="1428760"/>
                <a:gridCol w="1428760"/>
              </a:tblGrid>
              <a:tr h="1722491">
                <a:tc>
                  <a:txBody>
                    <a:bodyPr/>
                    <a:lstStyle/>
                    <a:p>
                      <a:pPr algn="ctr"/>
                      <a:r>
                        <a:rPr lang="en-IN" sz="1450" dirty="0" smtClean="0">
                          <a:solidFill>
                            <a:schemeClr val="tx1"/>
                          </a:solidFill>
                          <a:latin typeface="Comic Sans MS" pitchFamily="66" charset="0"/>
                        </a:rPr>
                        <a:t>MATERIALS</a:t>
                      </a:r>
                    </a:p>
                    <a:p>
                      <a:pPr algn="ctr"/>
                      <a:endParaRPr lang="en-IN" sz="1450" dirty="0" smtClean="0">
                        <a:solidFill>
                          <a:schemeClr val="tx1"/>
                        </a:solidFill>
                        <a:latin typeface="Comic Sans MS" pitchFamily="66" charset="0"/>
                      </a:endParaRPr>
                    </a:p>
                    <a:p>
                      <a:pPr algn="ctr"/>
                      <a:endParaRPr lang="en-IN" sz="1450" dirty="0" smtClean="0">
                        <a:solidFill>
                          <a:schemeClr val="tx1"/>
                        </a:solidFill>
                        <a:latin typeface="Comic Sans MS" pitchFamily="66" charset="0"/>
                      </a:endParaRPr>
                    </a:p>
                    <a:p>
                      <a:pPr algn="ctr"/>
                      <a:endParaRPr lang="en-IN" sz="1450" dirty="0" smtClean="0">
                        <a:solidFill>
                          <a:schemeClr val="tx1"/>
                        </a:solidFill>
                        <a:latin typeface="Comic Sans MS" pitchFamily="66" charset="0"/>
                      </a:endParaRPr>
                    </a:p>
                    <a:p>
                      <a:pPr algn="ctr"/>
                      <a:r>
                        <a:rPr lang="en-IN" sz="1450" dirty="0" smtClean="0">
                          <a:solidFill>
                            <a:schemeClr val="tx1"/>
                          </a:solidFill>
                          <a:latin typeface="Comic Sans MS" pitchFamily="66" charset="0"/>
                        </a:rPr>
                        <a:t>PROPERTIES</a:t>
                      </a:r>
                    </a:p>
                  </a:txBody>
                  <a:tcPr/>
                </a:tc>
                <a:tc>
                  <a:txBody>
                    <a:bodyPr/>
                    <a:lstStyle/>
                    <a:p>
                      <a:pPr algn="ctr"/>
                      <a:endParaRPr lang="en-IN" dirty="0" smtClean="0">
                        <a:solidFill>
                          <a:schemeClr val="tx1"/>
                        </a:solidFill>
                        <a:latin typeface="Comic Sans MS" pitchFamily="66" charset="0"/>
                      </a:endParaRPr>
                    </a:p>
                    <a:p>
                      <a:pPr algn="ctr"/>
                      <a:r>
                        <a:rPr lang="en-IN" dirty="0" smtClean="0">
                          <a:solidFill>
                            <a:schemeClr val="tx1"/>
                          </a:solidFill>
                          <a:latin typeface="Comic Sans MS" pitchFamily="66" charset="0"/>
                        </a:rPr>
                        <a:t>EPOXY</a:t>
                      </a:r>
                      <a:endParaRPr lang="en-IN" dirty="0">
                        <a:solidFill>
                          <a:schemeClr val="tx1"/>
                        </a:solidFill>
                        <a:latin typeface="Comic Sans MS" pitchFamily="66" charset="0"/>
                      </a:endParaRPr>
                    </a:p>
                  </a:txBody>
                  <a:tcPr/>
                </a:tc>
                <a:tc>
                  <a:txBody>
                    <a:bodyPr/>
                    <a:lstStyle/>
                    <a:p>
                      <a:pPr algn="ctr"/>
                      <a:endParaRPr lang="en-IN" dirty="0" smtClean="0">
                        <a:solidFill>
                          <a:schemeClr val="tx1"/>
                        </a:solidFill>
                        <a:latin typeface="Comic Sans MS" pitchFamily="66" charset="0"/>
                      </a:endParaRPr>
                    </a:p>
                    <a:p>
                      <a:pPr algn="ctr"/>
                      <a:r>
                        <a:rPr lang="en-IN" dirty="0" smtClean="0">
                          <a:solidFill>
                            <a:schemeClr val="tx1"/>
                          </a:solidFill>
                          <a:latin typeface="Comic Sans MS" pitchFamily="66" charset="0"/>
                        </a:rPr>
                        <a:t>CERAMIC</a:t>
                      </a:r>
                      <a:endParaRPr lang="en-IN" dirty="0">
                        <a:solidFill>
                          <a:schemeClr val="tx1"/>
                        </a:solidFill>
                        <a:latin typeface="Comic Sans MS" pitchFamily="66" charset="0"/>
                      </a:endParaRPr>
                    </a:p>
                  </a:txBody>
                  <a:tcPr/>
                </a:tc>
                <a:tc>
                  <a:txBody>
                    <a:bodyPr/>
                    <a:lstStyle/>
                    <a:p>
                      <a:pPr algn="ctr"/>
                      <a:endParaRPr lang="en-IN" dirty="0" smtClean="0">
                        <a:solidFill>
                          <a:schemeClr val="tx1"/>
                        </a:solidFill>
                        <a:latin typeface="Comic Sans MS" pitchFamily="66" charset="0"/>
                      </a:endParaRPr>
                    </a:p>
                    <a:p>
                      <a:pPr algn="ctr"/>
                      <a:r>
                        <a:rPr lang="en-IN" dirty="0" smtClean="0">
                          <a:solidFill>
                            <a:schemeClr val="tx1"/>
                          </a:solidFill>
                          <a:latin typeface="Comic Sans MS" pitchFamily="66" charset="0"/>
                        </a:rPr>
                        <a:t>NYLON</a:t>
                      </a:r>
                      <a:endParaRPr lang="en-IN" dirty="0">
                        <a:solidFill>
                          <a:schemeClr val="tx1"/>
                        </a:solidFill>
                        <a:latin typeface="Comic Sans MS" pitchFamily="66" charset="0"/>
                      </a:endParaRPr>
                    </a:p>
                  </a:txBody>
                  <a:tcPr/>
                </a:tc>
                <a:tc>
                  <a:txBody>
                    <a:bodyPr/>
                    <a:lstStyle/>
                    <a:p>
                      <a:pPr algn="ctr"/>
                      <a:endParaRPr lang="en-IN" dirty="0" smtClean="0">
                        <a:solidFill>
                          <a:schemeClr val="tx1"/>
                        </a:solidFill>
                        <a:latin typeface="Comic Sans MS" pitchFamily="66" charset="0"/>
                      </a:endParaRPr>
                    </a:p>
                    <a:p>
                      <a:pPr algn="ctr"/>
                      <a:r>
                        <a:rPr lang="en-IN" dirty="0" smtClean="0">
                          <a:solidFill>
                            <a:schemeClr val="tx1"/>
                          </a:solidFill>
                          <a:latin typeface="Comic Sans MS" pitchFamily="66" charset="0"/>
                        </a:rPr>
                        <a:t>FRP</a:t>
                      </a:r>
                      <a:endParaRPr lang="en-IN" dirty="0">
                        <a:solidFill>
                          <a:schemeClr val="tx1"/>
                        </a:solidFill>
                        <a:latin typeface="Comic Sans MS" pitchFamily="66" charset="0"/>
                      </a:endParaRPr>
                    </a:p>
                  </a:txBody>
                  <a:tcPr/>
                </a:tc>
                <a:tc>
                  <a:txBody>
                    <a:bodyPr/>
                    <a:lstStyle/>
                    <a:p>
                      <a:pPr algn="ctr"/>
                      <a:endParaRPr lang="en-IN" dirty="0" smtClean="0">
                        <a:solidFill>
                          <a:schemeClr val="tx1"/>
                        </a:solidFill>
                        <a:latin typeface="Comic Sans MS" pitchFamily="66" charset="0"/>
                      </a:endParaRPr>
                    </a:p>
                    <a:p>
                      <a:pPr algn="ctr"/>
                      <a:r>
                        <a:rPr lang="en-IN" dirty="0" smtClean="0">
                          <a:solidFill>
                            <a:schemeClr val="tx1"/>
                          </a:solidFill>
                          <a:latin typeface="Comic Sans MS" pitchFamily="66" charset="0"/>
                        </a:rPr>
                        <a:t>DMC</a:t>
                      </a:r>
                      <a:endParaRPr lang="en-IN" dirty="0">
                        <a:solidFill>
                          <a:schemeClr val="tx1"/>
                        </a:solidFill>
                        <a:latin typeface="Comic Sans MS" pitchFamily="66" charset="0"/>
                      </a:endParaRPr>
                    </a:p>
                  </a:txBody>
                  <a:tcPr/>
                </a:tc>
              </a:tr>
              <a:tr h="2589222">
                <a:tc>
                  <a:txBody>
                    <a:bodyPr/>
                    <a:lstStyle/>
                    <a:p>
                      <a:pPr algn="ctr"/>
                      <a:endParaRPr lang="en-IN" sz="1500" b="1" dirty="0" smtClean="0">
                        <a:solidFill>
                          <a:schemeClr val="tx1"/>
                        </a:solidFill>
                        <a:latin typeface="Comic Sans MS" pitchFamily="66" charset="0"/>
                      </a:endParaRPr>
                    </a:p>
                    <a:p>
                      <a:pPr algn="ctr"/>
                      <a:endParaRPr lang="en-IN" sz="1500" b="1" dirty="0" smtClean="0">
                        <a:solidFill>
                          <a:schemeClr val="tx1"/>
                        </a:solidFill>
                        <a:latin typeface="Comic Sans MS" pitchFamily="66" charset="0"/>
                      </a:endParaRPr>
                    </a:p>
                    <a:p>
                      <a:pPr algn="ctr"/>
                      <a:endParaRPr lang="en-IN" sz="1500" b="1" dirty="0" smtClean="0">
                        <a:solidFill>
                          <a:schemeClr val="tx1"/>
                        </a:solidFill>
                        <a:latin typeface="Comic Sans MS" pitchFamily="66" charset="0"/>
                      </a:endParaRPr>
                    </a:p>
                    <a:p>
                      <a:pPr algn="ctr"/>
                      <a:r>
                        <a:rPr lang="en-IN" sz="1500" b="1" dirty="0" smtClean="0">
                          <a:solidFill>
                            <a:schemeClr val="tx1"/>
                          </a:solidFill>
                          <a:latin typeface="Comic Sans MS" pitchFamily="66" charset="0"/>
                        </a:rPr>
                        <a:t>WHY?</a:t>
                      </a:r>
                      <a:endParaRPr lang="en-IN" sz="1500" b="1" dirty="0">
                        <a:solidFill>
                          <a:schemeClr val="tx1"/>
                        </a:solidFill>
                        <a:latin typeface="Comic Sans MS" pitchFamily="66" charset="0"/>
                      </a:endParaRPr>
                    </a:p>
                  </a:txBody>
                  <a:tcPr/>
                </a:tc>
                <a:tc>
                  <a:txBody>
                    <a:bodyPr/>
                    <a:lstStyle/>
                    <a:p>
                      <a:r>
                        <a:rPr lang="en-IN" sz="1500" dirty="0" smtClean="0">
                          <a:solidFill>
                            <a:schemeClr val="tx1"/>
                          </a:solidFill>
                          <a:latin typeface="Comic Sans MS" pitchFamily="66" charset="0"/>
                        </a:rPr>
                        <a:t>It</a:t>
                      </a:r>
                      <a:r>
                        <a:rPr lang="en-IN" sz="1500" baseline="0" dirty="0" smtClean="0">
                          <a:solidFill>
                            <a:schemeClr val="tx1"/>
                          </a:solidFill>
                          <a:latin typeface="Comic Sans MS" pitchFamily="66" charset="0"/>
                        </a:rPr>
                        <a:t> has excellent mechanical properties than other polymers with 83 SHORE D hardness .</a:t>
                      </a:r>
                      <a:endParaRPr lang="en-IN" sz="1500" dirty="0">
                        <a:solidFill>
                          <a:schemeClr val="tx1"/>
                        </a:solidFill>
                        <a:latin typeface="Comic Sans MS" pitchFamily="66" charset="0"/>
                      </a:endParaRPr>
                    </a:p>
                  </a:txBody>
                  <a:tcPr/>
                </a:tc>
                <a:tc>
                  <a:txBody>
                    <a:bodyPr/>
                    <a:lstStyle/>
                    <a:p>
                      <a:r>
                        <a:rPr lang="en-IN" sz="1500" dirty="0" smtClean="0">
                          <a:solidFill>
                            <a:schemeClr val="tx1"/>
                          </a:solidFill>
                          <a:latin typeface="Comic Sans MS" pitchFamily="66" charset="0"/>
                        </a:rPr>
                        <a:t>Since it is</a:t>
                      </a:r>
                      <a:r>
                        <a:rPr lang="en-IN" sz="1500" baseline="0" dirty="0" smtClean="0">
                          <a:solidFill>
                            <a:schemeClr val="tx1"/>
                          </a:solidFill>
                          <a:latin typeface="Comic Sans MS" pitchFamily="66" charset="0"/>
                        </a:rPr>
                        <a:t> made up of clay, it can withstand generally 1000 to 1600 degrees temperature. </a:t>
                      </a:r>
                      <a:endParaRPr lang="en-IN" sz="1500" dirty="0">
                        <a:solidFill>
                          <a:schemeClr val="tx1"/>
                        </a:solidFill>
                        <a:latin typeface="Comic Sans MS" pitchFamily="66" charset="0"/>
                      </a:endParaRPr>
                    </a:p>
                  </a:txBody>
                  <a:tcPr/>
                </a:tc>
                <a:tc>
                  <a:txBody>
                    <a:bodyPr/>
                    <a:lstStyle/>
                    <a:p>
                      <a:r>
                        <a:rPr lang="en-IN" sz="1500" b="0" i="0" kern="1200" dirty="0" smtClean="0">
                          <a:solidFill>
                            <a:schemeClr val="tx1"/>
                          </a:solidFill>
                          <a:latin typeface="Comic Sans MS" pitchFamily="66" charset="0"/>
                          <a:ea typeface="+mn-ea"/>
                          <a:cs typeface="+mn-cs"/>
                        </a:rPr>
                        <a:t>They</a:t>
                      </a:r>
                      <a:r>
                        <a:rPr lang="en-IN" sz="1500" b="0" i="0" kern="1200" baseline="0" dirty="0" smtClean="0">
                          <a:solidFill>
                            <a:schemeClr val="tx1"/>
                          </a:solidFill>
                          <a:latin typeface="Comic Sans MS" pitchFamily="66" charset="0"/>
                          <a:ea typeface="+mn-ea"/>
                          <a:cs typeface="+mn-cs"/>
                        </a:rPr>
                        <a:t> </a:t>
                      </a:r>
                      <a:r>
                        <a:rPr lang="en-IN" sz="1500" b="0" i="0" kern="1200" dirty="0" smtClean="0">
                          <a:solidFill>
                            <a:schemeClr val="tx1"/>
                          </a:solidFill>
                          <a:latin typeface="Comic Sans MS" pitchFamily="66" charset="0"/>
                          <a:ea typeface="+mn-ea"/>
                          <a:cs typeface="+mn-cs"/>
                        </a:rPr>
                        <a:t>resist</a:t>
                      </a:r>
                      <a:r>
                        <a:rPr lang="en-IN" sz="1500" b="0" i="0" kern="1200" baseline="0" dirty="0" smtClean="0">
                          <a:solidFill>
                            <a:schemeClr val="tx1"/>
                          </a:solidFill>
                          <a:latin typeface="Comic Sans MS" pitchFamily="66" charset="0"/>
                          <a:ea typeface="+mn-ea"/>
                          <a:cs typeface="+mn-cs"/>
                        </a:rPr>
                        <a:t> </a:t>
                      </a:r>
                      <a:r>
                        <a:rPr lang="en-IN" sz="1500" b="0" i="0" kern="1200" dirty="0" smtClean="0">
                          <a:solidFill>
                            <a:schemeClr val="tx1"/>
                          </a:solidFill>
                          <a:latin typeface="Comic Sans MS" pitchFamily="66" charset="0"/>
                          <a:ea typeface="+mn-ea"/>
                          <a:cs typeface="+mn-cs"/>
                        </a:rPr>
                        <a:t>corrosion and compresses under pressure to form a high quality seal.</a:t>
                      </a:r>
                      <a:endParaRPr lang="en-IN" sz="1500" dirty="0">
                        <a:solidFill>
                          <a:schemeClr val="tx1"/>
                        </a:solidFill>
                        <a:latin typeface="Comic Sans MS" pitchFamily="66" charset="0"/>
                      </a:endParaRPr>
                    </a:p>
                  </a:txBody>
                  <a:tcPr/>
                </a:tc>
                <a:tc>
                  <a:txBody>
                    <a:bodyPr/>
                    <a:lstStyle/>
                    <a:p>
                      <a:r>
                        <a:rPr lang="en-IN" sz="1500" dirty="0" smtClean="0">
                          <a:solidFill>
                            <a:schemeClr val="tx1"/>
                          </a:solidFill>
                          <a:latin typeface="Comic Sans MS" pitchFamily="66" charset="0"/>
                        </a:rPr>
                        <a:t>They are transparent to most electromagnetic fields</a:t>
                      </a:r>
                      <a:r>
                        <a:rPr lang="en-IN" sz="1500" baseline="0" dirty="0" smtClean="0">
                          <a:solidFill>
                            <a:schemeClr val="tx1"/>
                          </a:solidFill>
                          <a:latin typeface="Comic Sans MS" pitchFamily="66" charset="0"/>
                        </a:rPr>
                        <a:t> with electromagnetic interference shielding.</a:t>
                      </a:r>
                      <a:endParaRPr lang="en-IN" sz="1500" dirty="0">
                        <a:solidFill>
                          <a:schemeClr val="tx1"/>
                        </a:solidFill>
                        <a:latin typeface="Comic Sans MS" pitchFamily="66" charset="0"/>
                      </a:endParaRPr>
                    </a:p>
                  </a:txBody>
                  <a:tcPr/>
                </a:tc>
                <a:tc>
                  <a:txBody>
                    <a:bodyPr/>
                    <a:lstStyle/>
                    <a:p>
                      <a:r>
                        <a:rPr lang="en-IN" sz="1500" dirty="0" smtClean="0">
                          <a:solidFill>
                            <a:schemeClr val="tx1"/>
                          </a:solidFill>
                          <a:latin typeface="Comic Sans MS" pitchFamily="66" charset="0"/>
                        </a:rPr>
                        <a:t>It</a:t>
                      </a:r>
                      <a:r>
                        <a:rPr lang="en-IN" sz="1500" baseline="0" dirty="0" smtClean="0">
                          <a:solidFill>
                            <a:schemeClr val="tx1"/>
                          </a:solidFill>
                          <a:latin typeface="Comic Sans MS" pitchFamily="66" charset="0"/>
                        </a:rPr>
                        <a:t> is the best insulator with great mechanical properties.</a:t>
                      </a:r>
                      <a:endParaRPr lang="en-IN" sz="1500" dirty="0">
                        <a:solidFill>
                          <a:schemeClr val="tx1"/>
                        </a:solidFill>
                        <a:latin typeface="Comic Sans MS" pitchFamily="66" charset="0"/>
                      </a:endParaRPr>
                    </a:p>
                  </a:txBody>
                  <a:tcPr/>
                </a:tc>
              </a:tr>
              <a:tr h="1974830">
                <a:tc>
                  <a:txBody>
                    <a:bodyPr/>
                    <a:lstStyle/>
                    <a:p>
                      <a:pPr algn="ctr"/>
                      <a:endParaRPr lang="en-IN" sz="1500" b="1" dirty="0" smtClean="0">
                        <a:solidFill>
                          <a:schemeClr val="tx1"/>
                        </a:solidFill>
                        <a:latin typeface="Comic Sans MS" pitchFamily="66" charset="0"/>
                      </a:endParaRPr>
                    </a:p>
                    <a:p>
                      <a:pPr algn="ctr"/>
                      <a:endParaRPr lang="en-IN" sz="1500" b="1" dirty="0" smtClean="0">
                        <a:solidFill>
                          <a:schemeClr val="tx1"/>
                        </a:solidFill>
                        <a:latin typeface="Comic Sans MS" pitchFamily="66" charset="0"/>
                      </a:endParaRPr>
                    </a:p>
                    <a:p>
                      <a:pPr algn="ctr"/>
                      <a:r>
                        <a:rPr lang="en-IN" sz="1500" b="1" dirty="0" smtClean="0">
                          <a:solidFill>
                            <a:schemeClr val="tx1"/>
                          </a:solidFill>
                          <a:latin typeface="Comic Sans MS" pitchFamily="66" charset="0"/>
                        </a:rPr>
                        <a:t>ADVANTAGES</a:t>
                      </a:r>
                      <a:endParaRPr lang="en-IN" sz="1500" b="1" dirty="0">
                        <a:solidFill>
                          <a:schemeClr val="tx1"/>
                        </a:solidFill>
                        <a:latin typeface="Comic Sans MS" pitchFamily="66" charset="0"/>
                      </a:endParaRPr>
                    </a:p>
                  </a:txBody>
                  <a:tcPr/>
                </a:tc>
                <a:tc>
                  <a:txBody>
                    <a:bodyPr/>
                    <a:lstStyle/>
                    <a:p>
                      <a:r>
                        <a:rPr lang="en-IN" sz="1500" b="0" i="0" kern="1200" dirty="0" smtClean="0">
                          <a:solidFill>
                            <a:schemeClr val="tx1"/>
                          </a:solidFill>
                          <a:latin typeface="Comic Sans MS" pitchFamily="66" charset="0"/>
                          <a:ea typeface="+mn-ea"/>
                          <a:cs typeface="+mn-cs"/>
                        </a:rPr>
                        <a:t> Its thermal and electrical properties, strength, and durability</a:t>
                      </a:r>
                      <a:r>
                        <a:rPr lang="en-IN" sz="1500" b="0" i="0" kern="1200" baseline="0" dirty="0" smtClean="0">
                          <a:solidFill>
                            <a:schemeClr val="tx1"/>
                          </a:solidFill>
                          <a:latin typeface="Comic Sans MS" pitchFamily="66" charset="0"/>
                          <a:ea typeface="+mn-ea"/>
                          <a:cs typeface="+mn-cs"/>
                        </a:rPr>
                        <a:t> are its advantages.</a:t>
                      </a:r>
                      <a:endParaRPr lang="en-IN" sz="1500" dirty="0">
                        <a:solidFill>
                          <a:schemeClr val="tx1"/>
                        </a:solidFill>
                        <a:latin typeface="Comic Sans MS" pitchFamily="66" charset="0"/>
                      </a:endParaRPr>
                    </a:p>
                  </a:txBody>
                  <a:tcPr/>
                </a:tc>
                <a:tc>
                  <a:txBody>
                    <a:bodyPr/>
                    <a:lstStyle/>
                    <a:p>
                      <a:r>
                        <a:rPr lang="en-IN" sz="1500" dirty="0" smtClean="0">
                          <a:solidFill>
                            <a:schemeClr val="tx1"/>
                          </a:solidFill>
                          <a:latin typeface="Comic Sans MS" pitchFamily="66" charset="0"/>
                        </a:rPr>
                        <a:t>It</a:t>
                      </a:r>
                      <a:r>
                        <a:rPr lang="en-IN" sz="1500" baseline="0" dirty="0" smtClean="0">
                          <a:solidFill>
                            <a:schemeClr val="tx1"/>
                          </a:solidFill>
                          <a:latin typeface="Comic Sans MS" pitchFamily="66" charset="0"/>
                        </a:rPr>
                        <a:t> has very high dielectric strength and can withstand high temperatures</a:t>
                      </a:r>
                      <a:endParaRPr lang="en-IN" sz="1500" dirty="0">
                        <a:solidFill>
                          <a:schemeClr val="tx1"/>
                        </a:solidFill>
                        <a:latin typeface="Comic Sans MS" pitchFamily="66" charset="0"/>
                      </a:endParaRPr>
                    </a:p>
                  </a:txBody>
                  <a:tcPr/>
                </a:tc>
                <a:tc>
                  <a:txBody>
                    <a:bodyPr/>
                    <a:lstStyle/>
                    <a:p>
                      <a:r>
                        <a:rPr lang="en-IN" sz="1500" dirty="0" smtClean="0">
                          <a:solidFill>
                            <a:schemeClr val="tx1"/>
                          </a:solidFill>
                          <a:latin typeface="Comic Sans MS" pitchFamily="66" charset="0"/>
                        </a:rPr>
                        <a:t>It can be manufactured into any shape/design.</a:t>
                      </a:r>
                      <a:endParaRPr lang="en-IN" sz="1500" dirty="0">
                        <a:solidFill>
                          <a:schemeClr val="tx1"/>
                        </a:solidFill>
                        <a:latin typeface="Comic Sans MS" pitchFamily="66" charset="0"/>
                      </a:endParaRPr>
                    </a:p>
                  </a:txBody>
                  <a:tcPr/>
                </a:tc>
                <a:tc>
                  <a:txBody>
                    <a:bodyPr/>
                    <a:lstStyle/>
                    <a:p>
                      <a:r>
                        <a:rPr lang="en-IN" sz="1500" dirty="0" smtClean="0">
                          <a:solidFill>
                            <a:schemeClr val="tx1"/>
                          </a:solidFill>
                          <a:latin typeface="Comic Sans MS" pitchFamily="66" charset="0"/>
                        </a:rPr>
                        <a:t>They</a:t>
                      </a:r>
                      <a:r>
                        <a:rPr lang="en-IN" sz="1500" baseline="0" dirty="0" smtClean="0">
                          <a:solidFill>
                            <a:schemeClr val="tx1"/>
                          </a:solidFill>
                          <a:latin typeface="Comic Sans MS" pitchFamily="66" charset="0"/>
                        </a:rPr>
                        <a:t> are very light weighted when compared to other materials.</a:t>
                      </a:r>
                      <a:endParaRPr lang="en-IN" sz="1500" dirty="0">
                        <a:solidFill>
                          <a:schemeClr val="tx1"/>
                        </a:solidFill>
                        <a:latin typeface="Comic Sans MS" pitchFamily="66" charset="0"/>
                      </a:endParaRPr>
                    </a:p>
                  </a:txBody>
                  <a:tcPr/>
                </a:tc>
                <a:tc>
                  <a:txBody>
                    <a:bodyPr/>
                    <a:lstStyle/>
                    <a:p>
                      <a:r>
                        <a:rPr lang="en-IN" sz="1500" dirty="0" smtClean="0">
                          <a:solidFill>
                            <a:schemeClr val="tx1"/>
                          </a:solidFill>
                          <a:latin typeface="Comic Sans MS" pitchFamily="66" charset="0"/>
                        </a:rPr>
                        <a:t>They are very less in weight with greater strength.</a:t>
                      </a:r>
                      <a:r>
                        <a:rPr lang="en-IN" sz="1500" baseline="0" dirty="0" smtClean="0">
                          <a:solidFill>
                            <a:schemeClr val="tx1"/>
                          </a:solidFill>
                          <a:latin typeface="Comic Sans MS" pitchFamily="66" charset="0"/>
                        </a:rPr>
                        <a:t> </a:t>
                      </a:r>
                      <a:endParaRPr lang="en-IN" sz="1500" dirty="0">
                        <a:solidFill>
                          <a:schemeClr val="tx1"/>
                        </a:solidFill>
                        <a:latin typeface="Comic Sans MS" pitchFamily="66" charset="0"/>
                      </a:endParaRPr>
                    </a:p>
                  </a:txBody>
                  <a:tcPr/>
                </a:tc>
              </a:tr>
            </a:tbl>
          </a:graphicData>
        </a:graphic>
      </p:graphicFrame>
      <p:cxnSp>
        <p:nvCxnSpPr>
          <p:cNvPr id="5" name="Straight Connector 4"/>
          <p:cNvCxnSpPr/>
          <p:nvPr/>
        </p:nvCxnSpPr>
        <p:spPr>
          <a:xfrm>
            <a:off x="285720" y="428604"/>
            <a:ext cx="1428760" cy="857256"/>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305930-9F17-47B2-A747-CE4A2471843A}" type="slidenum">
              <a:rPr lang="en-IN" smtClean="0"/>
              <a:pPr/>
              <a:t>24</a:t>
            </a:fld>
            <a:endParaRPr lang="en-IN" dirty="0"/>
          </a:p>
        </p:txBody>
      </p:sp>
      <p:graphicFrame>
        <p:nvGraphicFramePr>
          <p:cNvPr id="3" name="Table 2"/>
          <p:cNvGraphicFramePr>
            <a:graphicFrameLocks noGrp="1"/>
          </p:cNvGraphicFramePr>
          <p:nvPr/>
        </p:nvGraphicFramePr>
        <p:xfrm>
          <a:off x="285720" y="285729"/>
          <a:ext cx="8572560" cy="5929354"/>
        </p:xfrm>
        <a:graphic>
          <a:graphicData uri="http://schemas.openxmlformats.org/drawingml/2006/table">
            <a:tbl>
              <a:tblPr firstRow="1" bandRow="1">
                <a:tableStyleId>{306799F8-075E-4A3A-A7F6-7FBC6576F1A4}</a:tableStyleId>
              </a:tblPr>
              <a:tblGrid>
                <a:gridCol w="1428760"/>
                <a:gridCol w="1428760"/>
                <a:gridCol w="1428760"/>
                <a:gridCol w="1428760"/>
                <a:gridCol w="1428760"/>
                <a:gridCol w="1428760"/>
              </a:tblGrid>
              <a:tr h="1639711">
                <a:tc>
                  <a:txBody>
                    <a:bodyPr/>
                    <a:lstStyle/>
                    <a:p>
                      <a:pPr algn="ctr"/>
                      <a:r>
                        <a:rPr lang="en-IN" sz="1450" dirty="0" smtClean="0">
                          <a:solidFill>
                            <a:schemeClr val="tx1"/>
                          </a:solidFill>
                          <a:latin typeface="Comic Sans MS" pitchFamily="66" charset="0"/>
                        </a:rPr>
                        <a:t>MATERIALS</a:t>
                      </a:r>
                    </a:p>
                    <a:p>
                      <a:pPr algn="ctr"/>
                      <a:endParaRPr lang="en-IN" sz="1450" dirty="0" smtClean="0">
                        <a:solidFill>
                          <a:schemeClr val="tx1"/>
                        </a:solidFill>
                        <a:latin typeface="Comic Sans MS" pitchFamily="66" charset="0"/>
                      </a:endParaRPr>
                    </a:p>
                    <a:p>
                      <a:pPr algn="ctr"/>
                      <a:endParaRPr lang="en-IN" sz="1450" dirty="0" smtClean="0">
                        <a:solidFill>
                          <a:schemeClr val="tx1"/>
                        </a:solidFill>
                        <a:latin typeface="Comic Sans MS" pitchFamily="66" charset="0"/>
                      </a:endParaRPr>
                    </a:p>
                    <a:p>
                      <a:pPr algn="ctr"/>
                      <a:endParaRPr lang="en-IN" sz="1450" dirty="0" smtClean="0">
                        <a:solidFill>
                          <a:schemeClr val="tx1"/>
                        </a:solidFill>
                        <a:latin typeface="Comic Sans MS" pitchFamily="66" charset="0"/>
                      </a:endParaRPr>
                    </a:p>
                    <a:p>
                      <a:pPr algn="ctr"/>
                      <a:r>
                        <a:rPr lang="en-IN" sz="1450" dirty="0" smtClean="0">
                          <a:solidFill>
                            <a:schemeClr val="tx1"/>
                          </a:solidFill>
                          <a:latin typeface="Comic Sans MS" pitchFamily="66" charset="0"/>
                        </a:rPr>
                        <a:t>PROPERTIES</a:t>
                      </a:r>
                    </a:p>
                  </a:txBody>
                  <a:tcPr/>
                </a:tc>
                <a:tc>
                  <a:txBody>
                    <a:bodyPr/>
                    <a:lstStyle/>
                    <a:p>
                      <a:pPr algn="ctr"/>
                      <a:endParaRPr lang="en-IN" dirty="0" smtClean="0">
                        <a:solidFill>
                          <a:schemeClr val="tx1"/>
                        </a:solidFill>
                        <a:latin typeface="Comic Sans MS" pitchFamily="66" charset="0"/>
                      </a:endParaRPr>
                    </a:p>
                    <a:p>
                      <a:pPr algn="ctr"/>
                      <a:r>
                        <a:rPr lang="en-IN" dirty="0" smtClean="0">
                          <a:solidFill>
                            <a:schemeClr val="tx1"/>
                          </a:solidFill>
                          <a:latin typeface="Comic Sans MS" pitchFamily="66" charset="0"/>
                        </a:rPr>
                        <a:t>EPOXY</a:t>
                      </a:r>
                      <a:endParaRPr lang="en-IN" dirty="0">
                        <a:solidFill>
                          <a:schemeClr val="tx1"/>
                        </a:solidFill>
                        <a:latin typeface="Comic Sans MS" pitchFamily="66" charset="0"/>
                      </a:endParaRPr>
                    </a:p>
                  </a:txBody>
                  <a:tcPr/>
                </a:tc>
                <a:tc>
                  <a:txBody>
                    <a:bodyPr/>
                    <a:lstStyle/>
                    <a:p>
                      <a:pPr algn="ctr"/>
                      <a:endParaRPr lang="en-IN" dirty="0" smtClean="0">
                        <a:solidFill>
                          <a:schemeClr val="tx1"/>
                        </a:solidFill>
                        <a:latin typeface="Comic Sans MS" pitchFamily="66" charset="0"/>
                      </a:endParaRPr>
                    </a:p>
                    <a:p>
                      <a:pPr algn="ctr"/>
                      <a:r>
                        <a:rPr lang="en-IN" dirty="0" smtClean="0">
                          <a:solidFill>
                            <a:schemeClr val="tx1"/>
                          </a:solidFill>
                          <a:latin typeface="Comic Sans MS" pitchFamily="66" charset="0"/>
                        </a:rPr>
                        <a:t>CERAMIC</a:t>
                      </a:r>
                      <a:endParaRPr lang="en-IN" dirty="0">
                        <a:solidFill>
                          <a:schemeClr val="tx1"/>
                        </a:solidFill>
                        <a:latin typeface="Comic Sans MS" pitchFamily="66" charset="0"/>
                      </a:endParaRPr>
                    </a:p>
                  </a:txBody>
                  <a:tcPr/>
                </a:tc>
                <a:tc>
                  <a:txBody>
                    <a:bodyPr/>
                    <a:lstStyle/>
                    <a:p>
                      <a:pPr algn="ctr"/>
                      <a:endParaRPr lang="en-IN" dirty="0" smtClean="0">
                        <a:solidFill>
                          <a:schemeClr val="tx1"/>
                        </a:solidFill>
                        <a:latin typeface="Comic Sans MS" pitchFamily="66" charset="0"/>
                      </a:endParaRPr>
                    </a:p>
                    <a:p>
                      <a:pPr algn="ctr"/>
                      <a:r>
                        <a:rPr lang="en-IN" dirty="0" smtClean="0">
                          <a:solidFill>
                            <a:schemeClr val="tx1"/>
                          </a:solidFill>
                          <a:latin typeface="Comic Sans MS" pitchFamily="66" charset="0"/>
                        </a:rPr>
                        <a:t>NYLON</a:t>
                      </a:r>
                      <a:endParaRPr lang="en-IN" dirty="0">
                        <a:solidFill>
                          <a:schemeClr val="tx1"/>
                        </a:solidFill>
                        <a:latin typeface="Comic Sans MS" pitchFamily="66" charset="0"/>
                      </a:endParaRPr>
                    </a:p>
                  </a:txBody>
                  <a:tcPr/>
                </a:tc>
                <a:tc>
                  <a:txBody>
                    <a:bodyPr/>
                    <a:lstStyle/>
                    <a:p>
                      <a:pPr algn="ctr"/>
                      <a:endParaRPr lang="en-IN" dirty="0" smtClean="0">
                        <a:solidFill>
                          <a:schemeClr val="tx1"/>
                        </a:solidFill>
                        <a:latin typeface="Comic Sans MS" pitchFamily="66" charset="0"/>
                      </a:endParaRPr>
                    </a:p>
                    <a:p>
                      <a:pPr algn="ctr"/>
                      <a:r>
                        <a:rPr lang="en-IN" dirty="0" smtClean="0">
                          <a:solidFill>
                            <a:schemeClr val="tx1"/>
                          </a:solidFill>
                          <a:latin typeface="Comic Sans MS" pitchFamily="66" charset="0"/>
                        </a:rPr>
                        <a:t>FRP</a:t>
                      </a:r>
                      <a:endParaRPr lang="en-IN" dirty="0">
                        <a:solidFill>
                          <a:schemeClr val="tx1"/>
                        </a:solidFill>
                        <a:latin typeface="Comic Sans MS" pitchFamily="66" charset="0"/>
                      </a:endParaRPr>
                    </a:p>
                  </a:txBody>
                  <a:tcPr/>
                </a:tc>
                <a:tc>
                  <a:txBody>
                    <a:bodyPr/>
                    <a:lstStyle/>
                    <a:p>
                      <a:pPr algn="ctr"/>
                      <a:endParaRPr lang="en-IN" dirty="0" smtClean="0">
                        <a:solidFill>
                          <a:schemeClr val="tx1"/>
                        </a:solidFill>
                        <a:latin typeface="Comic Sans MS" pitchFamily="66" charset="0"/>
                      </a:endParaRPr>
                    </a:p>
                    <a:p>
                      <a:pPr algn="ctr"/>
                      <a:r>
                        <a:rPr lang="en-IN" dirty="0" smtClean="0">
                          <a:solidFill>
                            <a:schemeClr val="tx1"/>
                          </a:solidFill>
                          <a:latin typeface="Comic Sans MS" pitchFamily="66" charset="0"/>
                        </a:rPr>
                        <a:t>DMC</a:t>
                      </a:r>
                      <a:endParaRPr lang="en-IN" dirty="0">
                        <a:solidFill>
                          <a:schemeClr val="tx1"/>
                        </a:solidFill>
                        <a:latin typeface="Comic Sans MS" pitchFamily="66" charset="0"/>
                      </a:endParaRPr>
                    </a:p>
                  </a:txBody>
                  <a:tcPr/>
                </a:tc>
              </a:tr>
              <a:tr h="947557">
                <a:tc>
                  <a:txBody>
                    <a:bodyPr/>
                    <a:lstStyle/>
                    <a:p>
                      <a:pPr algn="ctr"/>
                      <a:r>
                        <a:rPr lang="en-IN" sz="1600" b="1" dirty="0" smtClean="0">
                          <a:solidFill>
                            <a:schemeClr val="tx1"/>
                          </a:solidFill>
                          <a:latin typeface="Comic Sans MS" pitchFamily="66" charset="0"/>
                        </a:rPr>
                        <a:t>USED</a:t>
                      </a:r>
                      <a:r>
                        <a:rPr lang="en-IN" sz="1600" b="1" baseline="0" dirty="0" smtClean="0">
                          <a:solidFill>
                            <a:schemeClr val="tx1"/>
                          </a:solidFill>
                          <a:latin typeface="Comic Sans MS" pitchFamily="66" charset="0"/>
                        </a:rPr>
                        <a:t> </a:t>
                      </a:r>
                      <a:r>
                        <a:rPr lang="en-IN" sz="1600" b="1" baseline="0" dirty="0" smtClean="0">
                          <a:solidFill>
                            <a:schemeClr val="tx1"/>
                          </a:solidFill>
                          <a:latin typeface="Comic Sans MS" pitchFamily="66" charset="0"/>
                        </a:rPr>
                        <a:t>IN</a:t>
                      </a:r>
                      <a:endParaRPr lang="en-IN" sz="1600" b="1" dirty="0">
                        <a:solidFill>
                          <a:schemeClr val="tx1"/>
                        </a:solidFill>
                        <a:latin typeface="Comic Sans MS" pitchFamily="66" charset="0"/>
                      </a:endParaRPr>
                    </a:p>
                  </a:txBody>
                  <a:tcPr/>
                </a:tc>
                <a:tc>
                  <a:txBody>
                    <a:bodyPr/>
                    <a:lstStyle/>
                    <a:p>
                      <a:pPr algn="l"/>
                      <a:r>
                        <a:rPr lang="en-IN" sz="1600" dirty="0" smtClean="0">
                          <a:solidFill>
                            <a:schemeClr val="tx1"/>
                          </a:solidFill>
                          <a:latin typeface="Comic Sans MS" pitchFamily="66" charset="0"/>
                        </a:rPr>
                        <a:t>Housing for interrupter</a:t>
                      </a:r>
                      <a:endParaRPr lang="en-IN" sz="1600" dirty="0">
                        <a:solidFill>
                          <a:schemeClr val="tx1"/>
                        </a:solidFill>
                        <a:latin typeface="Comic Sans MS" pitchFamily="66" charset="0"/>
                      </a:endParaRPr>
                    </a:p>
                  </a:txBody>
                  <a:tcPr/>
                </a:tc>
                <a:tc>
                  <a:txBody>
                    <a:bodyPr/>
                    <a:lstStyle/>
                    <a:p>
                      <a:r>
                        <a:rPr lang="en-IN" sz="1600" dirty="0" smtClean="0">
                          <a:solidFill>
                            <a:schemeClr val="tx1"/>
                          </a:solidFill>
                          <a:latin typeface="Comic Sans MS" pitchFamily="66" charset="0"/>
                        </a:rPr>
                        <a:t>Vacuum interrupter</a:t>
                      </a:r>
                      <a:endParaRPr lang="en-IN" sz="1600" dirty="0">
                        <a:solidFill>
                          <a:schemeClr val="tx1"/>
                        </a:solidFill>
                        <a:latin typeface="Comic Sans MS" pitchFamily="66" charset="0"/>
                      </a:endParaRPr>
                    </a:p>
                  </a:txBody>
                  <a:tcPr/>
                </a:tc>
                <a:tc>
                  <a:txBody>
                    <a:bodyPr/>
                    <a:lstStyle/>
                    <a:p>
                      <a:r>
                        <a:rPr lang="en-IN" sz="1600" dirty="0" smtClean="0">
                          <a:solidFill>
                            <a:schemeClr val="tx1"/>
                          </a:solidFill>
                          <a:latin typeface="Comic Sans MS" pitchFamily="66" charset="0"/>
                        </a:rPr>
                        <a:t>Gasket &amp; locknut</a:t>
                      </a:r>
                      <a:endParaRPr lang="en-IN" sz="1600" dirty="0">
                        <a:solidFill>
                          <a:schemeClr val="tx1"/>
                        </a:solidFill>
                        <a:latin typeface="Comic Sans MS" pitchFamily="66" charset="0"/>
                      </a:endParaRPr>
                    </a:p>
                  </a:txBody>
                  <a:tcPr/>
                </a:tc>
                <a:tc>
                  <a:txBody>
                    <a:bodyPr/>
                    <a:lstStyle/>
                    <a:p>
                      <a:pPr algn="l"/>
                      <a:r>
                        <a:rPr lang="en-IN" sz="1600" dirty="0" smtClean="0">
                          <a:solidFill>
                            <a:schemeClr val="tx1"/>
                          </a:solidFill>
                          <a:latin typeface="Comic Sans MS" pitchFamily="66" charset="0"/>
                        </a:rPr>
                        <a:t>SMC shutter</a:t>
                      </a:r>
                      <a:endParaRPr lang="en-IN" sz="1600" dirty="0">
                        <a:solidFill>
                          <a:schemeClr val="tx1"/>
                        </a:solidFill>
                        <a:latin typeface="Comic Sans MS" pitchFamily="66" charset="0"/>
                      </a:endParaRPr>
                    </a:p>
                  </a:txBody>
                  <a:tcPr/>
                </a:tc>
                <a:tc>
                  <a:txBody>
                    <a:bodyPr/>
                    <a:lstStyle/>
                    <a:p>
                      <a:r>
                        <a:rPr lang="en-IN" sz="1600" dirty="0" smtClean="0">
                          <a:solidFill>
                            <a:schemeClr val="tx1"/>
                          </a:solidFill>
                          <a:latin typeface="Comic Sans MS" pitchFamily="66" charset="0"/>
                        </a:rPr>
                        <a:t>Bus</a:t>
                      </a:r>
                      <a:r>
                        <a:rPr lang="en-IN" sz="1600" baseline="0" dirty="0" smtClean="0">
                          <a:solidFill>
                            <a:schemeClr val="tx1"/>
                          </a:solidFill>
                          <a:latin typeface="Comic Sans MS" pitchFamily="66" charset="0"/>
                        </a:rPr>
                        <a:t> bar supports</a:t>
                      </a:r>
                      <a:endParaRPr lang="en-IN" sz="1600" dirty="0">
                        <a:solidFill>
                          <a:schemeClr val="tx1"/>
                        </a:solidFill>
                        <a:latin typeface="Comic Sans MS" pitchFamily="66" charset="0"/>
                      </a:endParaRPr>
                    </a:p>
                  </a:txBody>
                  <a:tcPr/>
                </a:tc>
              </a:tr>
              <a:tr h="3342086">
                <a:tc>
                  <a:txBody>
                    <a:bodyPr/>
                    <a:lstStyle/>
                    <a:p>
                      <a:pPr algn="ctr"/>
                      <a:endParaRPr lang="en-IN" sz="1600" b="1" dirty="0" smtClean="0">
                        <a:solidFill>
                          <a:schemeClr val="tx1"/>
                        </a:solidFill>
                        <a:latin typeface="Comic Sans MS" pitchFamily="66" charset="0"/>
                      </a:endParaRPr>
                    </a:p>
                    <a:p>
                      <a:pPr algn="ctr"/>
                      <a:endParaRPr lang="en-IN" sz="1600" b="1" dirty="0" smtClean="0">
                        <a:solidFill>
                          <a:schemeClr val="tx1"/>
                        </a:solidFill>
                        <a:latin typeface="Comic Sans MS" pitchFamily="66" charset="0"/>
                      </a:endParaRPr>
                    </a:p>
                    <a:p>
                      <a:pPr algn="ctr"/>
                      <a:r>
                        <a:rPr lang="en-IN" sz="1600" b="1" dirty="0" smtClean="0">
                          <a:solidFill>
                            <a:schemeClr val="tx1"/>
                          </a:solidFill>
                          <a:latin typeface="Comic Sans MS" pitchFamily="66" charset="0"/>
                        </a:rPr>
                        <a:t>PROPERTIES</a:t>
                      </a:r>
                      <a:endParaRPr lang="en-IN" sz="1600" b="1" dirty="0">
                        <a:solidFill>
                          <a:schemeClr val="tx1"/>
                        </a:solidFill>
                        <a:latin typeface="Comic Sans MS" pitchFamily="66" charset="0"/>
                      </a:endParaRPr>
                    </a:p>
                  </a:txBody>
                  <a:tcPr/>
                </a:tc>
                <a:tc>
                  <a:txBody>
                    <a:bodyPr/>
                    <a:lstStyle/>
                    <a:p>
                      <a:pPr>
                        <a:buFont typeface="Arial" pitchFamily="34" charset="0"/>
                        <a:buChar char="•"/>
                      </a:pPr>
                      <a:r>
                        <a:rPr lang="en-IN" sz="1600" b="0" i="0" kern="1200" dirty="0" smtClean="0">
                          <a:solidFill>
                            <a:schemeClr val="tx1"/>
                          </a:solidFill>
                          <a:latin typeface="Comic Sans MS" pitchFamily="66" charset="0"/>
                          <a:ea typeface="+mn-ea"/>
                          <a:cs typeface="+mn-cs"/>
                        </a:rPr>
                        <a:t> heat dissipation</a:t>
                      </a:r>
                    </a:p>
                    <a:p>
                      <a:pPr>
                        <a:buFont typeface="Arial" pitchFamily="34" charset="0"/>
                        <a:buChar char="•"/>
                      </a:pPr>
                      <a:r>
                        <a:rPr lang="en-IN" sz="1600" b="0" i="0" kern="1200" dirty="0" smtClean="0">
                          <a:solidFill>
                            <a:schemeClr val="tx1"/>
                          </a:solidFill>
                          <a:latin typeface="Comic Sans MS" pitchFamily="66" charset="0"/>
                          <a:ea typeface="+mn-ea"/>
                          <a:cs typeface="+mn-cs"/>
                        </a:rPr>
                        <a:t> electrical insulation</a:t>
                      </a:r>
                      <a:r>
                        <a:rPr lang="en-IN" sz="1600" b="0" i="0" kern="1200" dirty="0" smtClean="0">
                          <a:solidFill>
                            <a:schemeClr val="lt1"/>
                          </a:solidFill>
                          <a:latin typeface="Comic Sans MS" pitchFamily="66" charset="0"/>
                          <a:ea typeface="+mn-ea"/>
                          <a:cs typeface="+mn-cs"/>
                        </a:rPr>
                        <a:t> </a:t>
                      </a:r>
                    </a:p>
                    <a:p>
                      <a:pPr>
                        <a:buFont typeface="Arial" pitchFamily="34" charset="0"/>
                        <a:buChar char="•"/>
                      </a:pPr>
                      <a:r>
                        <a:rPr lang="en-IN" sz="1600" b="0" i="0" kern="1200" dirty="0" smtClean="0">
                          <a:solidFill>
                            <a:schemeClr val="tx1"/>
                          </a:solidFill>
                          <a:latin typeface="Comic Sans MS" pitchFamily="66" charset="0"/>
                          <a:ea typeface="+mn-ea"/>
                          <a:cs typeface="+mn-cs"/>
                        </a:rPr>
                        <a:t>light weight</a:t>
                      </a:r>
                    </a:p>
                    <a:p>
                      <a:pPr>
                        <a:buFont typeface="Arial" pitchFamily="34" charset="0"/>
                        <a:buChar char="•"/>
                      </a:pPr>
                      <a:r>
                        <a:rPr lang="en-IN" sz="1600" b="0" i="0" kern="1200" dirty="0" smtClean="0">
                          <a:solidFill>
                            <a:schemeClr val="tx1"/>
                          </a:solidFill>
                          <a:latin typeface="Comic Sans MS" pitchFamily="66" charset="0"/>
                          <a:ea typeface="+mn-ea"/>
                          <a:cs typeface="+mn-cs"/>
                        </a:rPr>
                        <a:t> sound dampening &amp;</a:t>
                      </a:r>
                      <a:r>
                        <a:rPr lang="en-IN" sz="1600" b="0" i="0" kern="1200" baseline="0" dirty="0" smtClean="0">
                          <a:solidFill>
                            <a:schemeClr val="tx1"/>
                          </a:solidFill>
                          <a:latin typeface="Comic Sans MS" pitchFamily="66" charset="0"/>
                          <a:ea typeface="+mn-ea"/>
                          <a:cs typeface="+mn-cs"/>
                        </a:rPr>
                        <a:t> </a:t>
                      </a:r>
                      <a:r>
                        <a:rPr lang="en-IN" sz="1600" b="0" i="0" kern="1200" dirty="0" smtClean="0">
                          <a:solidFill>
                            <a:schemeClr val="tx1"/>
                          </a:solidFill>
                          <a:latin typeface="Comic Sans MS" pitchFamily="66" charset="0"/>
                          <a:ea typeface="+mn-ea"/>
                          <a:cs typeface="+mn-cs"/>
                        </a:rPr>
                        <a:t>vibration</a:t>
                      </a:r>
                      <a:endParaRPr lang="en-IN" sz="1600" dirty="0">
                        <a:solidFill>
                          <a:schemeClr val="tx1"/>
                        </a:solidFill>
                        <a:latin typeface="Comic Sans MS" pitchFamily="66" charset="0"/>
                      </a:endParaRPr>
                    </a:p>
                  </a:txBody>
                  <a:tcPr/>
                </a:tc>
                <a:tc>
                  <a:txBody>
                    <a:bodyPr/>
                    <a:lstStyle/>
                    <a:p>
                      <a:pPr>
                        <a:buFont typeface="Arial" pitchFamily="34" charset="0"/>
                        <a:buChar char="•"/>
                      </a:pPr>
                      <a:r>
                        <a:rPr lang="en-IN" sz="1600" dirty="0" smtClean="0">
                          <a:solidFill>
                            <a:schemeClr val="tx1"/>
                          </a:solidFill>
                          <a:latin typeface="Comic Sans MS" pitchFamily="66" charset="0"/>
                        </a:rPr>
                        <a:t>High electrical resistivity</a:t>
                      </a:r>
                    </a:p>
                    <a:p>
                      <a:pPr>
                        <a:buFont typeface="Arial" pitchFamily="34" charset="0"/>
                        <a:buChar char="•"/>
                      </a:pPr>
                      <a:r>
                        <a:rPr lang="en-IN" sz="1600" dirty="0" smtClean="0">
                          <a:solidFill>
                            <a:schemeClr val="tx1"/>
                          </a:solidFill>
                          <a:latin typeface="Comic Sans MS" pitchFamily="66" charset="0"/>
                        </a:rPr>
                        <a:t> Low thermal conductivity</a:t>
                      </a:r>
                    </a:p>
                    <a:p>
                      <a:pPr>
                        <a:buFont typeface="Arial" pitchFamily="34" charset="0"/>
                        <a:buChar char="•"/>
                      </a:pPr>
                      <a:r>
                        <a:rPr lang="en-IN" sz="1600" dirty="0" smtClean="0">
                          <a:solidFill>
                            <a:schemeClr val="tx1"/>
                          </a:solidFill>
                          <a:latin typeface="Comic Sans MS" pitchFamily="66" charset="0"/>
                        </a:rPr>
                        <a:t>High hardness(15.7 HV) and very brittle</a:t>
                      </a:r>
                      <a:endParaRPr lang="en-IN" sz="1600" dirty="0">
                        <a:solidFill>
                          <a:schemeClr val="tx1"/>
                        </a:solidFill>
                        <a:latin typeface="Comic Sans MS" pitchFamily="66" charset="0"/>
                      </a:endParaRPr>
                    </a:p>
                  </a:txBody>
                  <a:tcPr/>
                </a:tc>
                <a:tc>
                  <a:txBody>
                    <a:bodyPr/>
                    <a:lstStyle/>
                    <a:p>
                      <a:pPr>
                        <a:buFont typeface="Arial" pitchFamily="34" charset="0"/>
                        <a:buChar char="•"/>
                      </a:pPr>
                      <a:r>
                        <a:rPr lang="en-IN" sz="1600" dirty="0" smtClean="0">
                          <a:solidFill>
                            <a:schemeClr val="tx1"/>
                          </a:solidFill>
                          <a:latin typeface="Comic Sans MS" pitchFamily="66" charset="0"/>
                        </a:rPr>
                        <a:t>Wear resistant</a:t>
                      </a:r>
                    </a:p>
                    <a:p>
                      <a:pPr>
                        <a:buFont typeface="Arial" pitchFamily="34" charset="0"/>
                        <a:buChar char="•"/>
                      </a:pPr>
                      <a:r>
                        <a:rPr lang="en-IN" sz="1600" dirty="0" smtClean="0">
                          <a:solidFill>
                            <a:schemeClr val="tx1"/>
                          </a:solidFill>
                          <a:latin typeface="Comic Sans MS" pitchFamily="66" charset="0"/>
                        </a:rPr>
                        <a:t>Good</a:t>
                      </a:r>
                      <a:r>
                        <a:rPr lang="en-IN" sz="1600" baseline="0" dirty="0" smtClean="0">
                          <a:solidFill>
                            <a:schemeClr val="tx1"/>
                          </a:solidFill>
                          <a:latin typeface="Comic Sans MS" pitchFamily="66" charset="0"/>
                        </a:rPr>
                        <a:t> dielectric</a:t>
                      </a:r>
                    </a:p>
                    <a:p>
                      <a:pPr>
                        <a:buFont typeface="Arial" pitchFamily="34" charset="0"/>
                        <a:buChar char="•"/>
                      </a:pPr>
                      <a:r>
                        <a:rPr lang="en-IN" sz="1600" baseline="0" dirty="0" smtClean="0">
                          <a:solidFill>
                            <a:schemeClr val="tx1"/>
                          </a:solidFill>
                          <a:latin typeface="Comic Sans MS" pitchFamily="66" charset="0"/>
                        </a:rPr>
                        <a:t>Oil &amp; chemical resistance</a:t>
                      </a:r>
                    </a:p>
                    <a:p>
                      <a:pPr>
                        <a:buFont typeface="Arial" pitchFamily="34" charset="0"/>
                        <a:buChar char="•"/>
                      </a:pPr>
                      <a:r>
                        <a:rPr lang="en-IN" sz="1600" baseline="0" dirty="0" smtClean="0">
                          <a:solidFill>
                            <a:schemeClr val="tx1"/>
                          </a:solidFill>
                          <a:latin typeface="Comic Sans MS" pitchFamily="66" charset="0"/>
                        </a:rPr>
                        <a:t>Hardness of 115R</a:t>
                      </a:r>
                      <a:endParaRPr lang="en-IN" sz="1600" dirty="0">
                        <a:solidFill>
                          <a:schemeClr val="tx1"/>
                        </a:solidFill>
                        <a:latin typeface="Comic Sans MS" pitchFamily="66" charset="0"/>
                      </a:endParaRPr>
                    </a:p>
                  </a:txBody>
                  <a:tcPr/>
                </a:tc>
                <a:tc>
                  <a:txBody>
                    <a:bodyPr/>
                    <a:lstStyle/>
                    <a:p>
                      <a:pPr>
                        <a:buFont typeface="Arial" pitchFamily="34" charset="0"/>
                        <a:buChar char="•"/>
                      </a:pPr>
                      <a:r>
                        <a:rPr lang="en-IN" sz="1600" dirty="0" smtClean="0">
                          <a:solidFill>
                            <a:schemeClr val="tx1"/>
                          </a:solidFill>
                          <a:latin typeface="Comic Sans MS" pitchFamily="66" charset="0"/>
                        </a:rPr>
                        <a:t>Electrical insulator</a:t>
                      </a:r>
                    </a:p>
                    <a:p>
                      <a:pPr>
                        <a:buFont typeface="Arial" pitchFamily="34" charset="0"/>
                        <a:buChar char="•"/>
                      </a:pPr>
                      <a:r>
                        <a:rPr lang="en-IN" sz="1600" baseline="0" dirty="0" smtClean="0">
                          <a:solidFill>
                            <a:schemeClr val="tx1"/>
                          </a:solidFill>
                          <a:latin typeface="Comic Sans MS" pitchFamily="66" charset="0"/>
                        </a:rPr>
                        <a:t>Thermal insulator</a:t>
                      </a:r>
                    </a:p>
                    <a:p>
                      <a:pPr>
                        <a:buFont typeface="Arial" pitchFamily="34" charset="0"/>
                        <a:buChar char="•"/>
                      </a:pPr>
                      <a:r>
                        <a:rPr lang="en-IN" sz="1600" baseline="0" dirty="0" smtClean="0">
                          <a:solidFill>
                            <a:schemeClr val="tx1"/>
                          </a:solidFill>
                          <a:latin typeface="Comic Sans MS" pitchFamily="66" charset="0"/>
                        </a:rPr>
                        <a:t>Flexible </a:t>
                      </a:r>
                      <a:endParaRPr lang="en-IN" sz="1600" dirty="0">
                        <a:solidFill>
                          <a:schemeClr val="tx1"/>
                        </a:solidFill>
                        <a:latin typeface="Comic Sans MS" pitchFamily="66" charset="0"/>
                      </a:endParaRPr>
                    </a:p>
                  </a:txBody>
                  <a:tcPr/>
                </a:tc>
                <a:tc>
                  <a:txBody>
                    <a:bodyPr/>
                    <a:lstStyle/>
                    <a:p>
                      <a:pPr>
                        <a:buFont typeface="Arial" pitchFamily="34" charset="0"/>
                        <a:buChar char="•"/>
                      </a:pPr>
                      <a:r>
                        <a:rPr lang="en-IN" sz="1600" b="0" i="0" kern="1200" dirty="0" smtClean="0">
                          <a:solidFill>
                            <a:schemeClr val="tx1"/>
                          </a:solidFill>
                          <a:latin typeface="Comic Sans MS" pitchFamily="66" charset="0"/>
                          <a:ea typeface="+mn-ea"/>
                          <a:cs typeface="+mn-cs"/>
                        </a:rPr>
                        <a:t>Low Shrinkage</a:t>
                      </a:r>
                    </a:p>
                    <a:p>
                      <a:pPr>
                        <a:buFont typeface="Arial" pitchFamily="34" charset="0"/>
                        <a:buChar char="•"/>
                      </a:pPr>
                      <a:r>
                        <a:rPr lang="en-IN" sz="1600" b="0" i="0" kern="1200" dirty="0" smtClean="0">
                          <a:solidFill>
                            <a:schemeClr val="tx1"/>
                          </a:solidFill>
                          <a:latin typeface="Comic Sans MS" pitchFamily="66" charset="0"/>
                          <a:ea typeface="+mn-ea"/>
                          <a:cs typeface="+mn-cs"/>
                        </a:rPr>
                        <a:t>Good Electrical Properties</a:t>
                      </a:r>
                    </a:p>
                    <a:p>
                      <a:pPr>
                        <a:buFont typeface="Arial" pitchFamily="34" charset="0"/>
                        <a:buChar char="•"/>
                      </a:pPr>
                      <a:r>
                        <a:rPr lang="en-IN" sz="1600" b="0" i="0" kern="1200" dirty="0" smtClean="0">
                          <a:solidFill>
                            <a:schemeClr val="tx1"/>
                          </a:solidFill>
                          <a:latin typeface="Comic Sans MS" pitchFamily="66" charset="0"/>
                          <a:ea typeface="+mn-ea"/>
                          <a:cs typeface="+mn-cs"/>
                        </a:rPr>
                        <a:t>Heat Resistance</a:t>
                      </a:r>
                    </a:p>
                    <a:p>
                      <a:pPr>
                        <a:buFont typeface="Arial" pitchFamily="34" charset="0"/>
                        <a:buChar char="•"/>
                      </a:pPr>
                      <a:r>
                        <a:rPr lang="en-IN" sz="1600" b="0" i="0" kern="1200" dirty="0" smtClean="0">
                          <a:solidFill>
                            <a:schemeClr val="tx1"/>
                          </a:solidFill>
                          <a:latin typeface="Comic Sans MS" pitchFamily="66" charset="0"/>
                          <a:ea typeface="+mn-ea"/>
                          <a:cs typeface="+mn-cs"/>
                        </a:rPr>
                        <a:t>Good Mechanical Strength</a:t>
                      </a:r>
                    </a:p>
                    <a:p>
                      <a:pPr>
                        <a:buFont typeface="Arial" pitchFamily="34" charset="0"/>
                        <a:buChar char="•"/>
                      </a:pPr>
                      <a:endParaRPr lang="en-IN" sz="1600" dirty="0">
                        <a:solidFill>
                          <a:schemeClr val="tx1"/>
                        </a:solidFill>
                        <a:latin typeface="Comic Sans MS" pitchFamily="66" charset="0"/>
                      </a:endParaRPr>
                    </a:p>
                  </a:txBody>
                  <a:tcPr/>
                </a:tc>
              </a:tr>
            </a:tbl>
          </a:graphicData>
        </a:graphic>
      </p:graphicFrame>
      <p:cxnSp>
        <p:nvCxnSpPr>
          <p:cNvPr id="5" name="Straight Connector 4"/>
          <p:cNvCxnSpPr/>
          <p:nvPr/>
        </p:nvCxnSpPr>
        <p:spPr>
          <a:xfrm>
            <a:off x="285720" y="428604"/>
            <a:ext cx="1428760" cy="857256"/>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fontScale="90000"/>
          </a:bodyPr>
          <a:lstStyle/>
          <a:p>
            <a:r>
              <a:rPr lang="en-IN" dirty="0" smtClean="0"/>
              <a:t> TOP TERMINAL(630A,1250A)</a:t>
            </a:r>
            <a:endParaRPr lang="en-IN" dirty="0"/>
          </a:p>
        </p:txBody>
      </p:sp>
      <p:pic>
        <p:nvPicPr>
          <p:cNvPr id="4" name="Content Placeholder 3" descr="W.A OF MAIN SHAFT.JPG"/>
          <p:cNvPicPr>
            <a:picLocks noGrp="1" noChangeAspect="1"/>
          </p:cNvPicPr>
          <p:nvPr>
            <p:ph idx="1"/>
          </p:nvPr>
        </p:nvPicPr>
        <p:blipFill>
          <a:blip r:embed="rId2" cstate="print"/>
          <a:stretch>
            <a:fillRect/>
          </a:stretch>
        </p:blipFill>
        <p:spPr>
          <a:xfrm rot="16200000">
            <a:off x="3021321" y="1306817"/>
            <a:ext cx="2458416" cy="1643074"/>
          </a:xfrm>
          <a:ln w="76200">
            <a:solidFill>
              <a:srgbClr val="1A743C"/>
            </a:solidFill>
          </a:ln>
        </p:spPr>
      </p:pic>
      <p:sp>
        <p:nvSpPr>
          <p:cNvPr id="5" name="TextBox 4"/>
          <p:cNvSpPr txBox="1"/>
          <p:nvPr/>
        </p:nvSpPr>
        <p:spPr>
          <a:xfrm>
            <a:off x="857224" y="3571876"/>
            <a:ext cx="7286676" cy="3000821"/>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Input Current is given through Top Terminal which is connected to the vacuum interrupter</a:t>
            </a:r>
          </a:p>
          <a:p>
            <a:pPr>
              <a:lnSpc>
                <a:spcPct val="150000"/>
              </a:lnSpc>
              <a:buFont typeface="Arial" pitchFamily="34" charset="0"/>
              <a:buChar char="•"/>
            </a:pPr>
            <a:r>
              <a:rPr lang="en-IN" dirty="0" smtClean="0">
                <a:latin typeface="Comic Sans MS" pitchFamily="66" charset="0"/>
              </a:rPr>
              <a:t>With respect to the quantity(amps) of current the dimensions of the copper terminal is decided.</a:t>
            </a:r>
          </a:p>
          <a:p>
            <a:pPr>
              <a:lnSpc>
                <a:spcPct val="150000"/>
              </a:lnSpc>
              <a:buFont typeface="Arial" pitchFamily="34" charset="0"/>
              <a:buChar char="•"/>
            </a:pPr>
            <a:r>
              <a:rPr lang="en-IN" dirty="0" smtClean="0">
                <a:latin typeface="Comic Sans MS" pitchFamily="66" charset="0"/>
              </a:rPr>
              <a:t>Top terminal is made of copper for</a:t>
            </a:r>
            <a:r>
              <a:rPr lang="en-IN" dirty="0" smtClean="0"/>
              <a:t> </a:t>
            </a:r>
            <a:r>
              <a:rPr lang="en-IN" dirty="0" smtClean="0">
                <a:latin typeface="Comic Sans MS" pitchFamily="66" charset="0"/>
              </a:rPr>
              <a:t>it’s high conductivity &amp; resilience to higher temperatures, providing extra security during short circuit situations.</a:t>
            </a:r>
            <a:endParaRPr lang="en-IN" dirty="0">
              <a:latin typeface="Comic Sans MS" pitchFamily="66" charset="0"/>
            </a:endParaRPr>
          </a:p>
        </p:txBody>
      </p:sp>
      <p:sp>
        <p:nvSpPr>
          <p:cNvPr id="6" name="Slide Number Placeholder 5"/>
          <p:cNvSpPr>
            <a:spLocks noGrp="1"/>
          </p:cNvSpPr>
          <p:nvPr>
            <p:ph type="sldNum" sz="quarter" idx="12"/>
          </p:nvPr>
        </p:nvSpPr>
        <p:spPr/>
        <p:txBody>
          <a:bodyPr/>
          <a:lstStyle/>
          <a:p>
            <a:fld id="{5E305930-9F17-47B2-A747-CE4A2471843A}" type="slidenum">
              <a:rPr lang="en-IN" smtClean="0"/>
              <a:pPr/>
              <a:t>25</a:t>
            </a:fld>
            <a:endParaRPr lang="en-IN" dirty="0"/>
          </a:p>
        </p:txBody>
      </p:sp>
    </p:spTree>
  </p:cSld>
  <p:clrMapOvr>
    <a:masterClrMapping/>
  </p:clrMapOvr>
  <p:transition>
    <p:pull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r>
              <a:rPr lang="en-IN" sz="3900" dirty="0" smtClean="0"/>
              <a:t>BOTTOM TERMINAL(1250A &amp; 800A)</a:t>
            </a:r>
            <a:endParaRPr lang="en-IN" sz="3900" dirty="0"/>
          </a:p>
        </p:txBody>
      </p:sp>
      <p:pic>
        <p:nvPicPr>
          <p:cNvPr id="4" name="Content Placeholder 3" descr="W.A OF MAIN SHAFT.JPG"/>
          <p:cNvPicPr>
            <a:picLocks noGrp="1" noChangeAspect="1"/>
          </p:cNvPicPr>
          <p:nvPr>
            <p:ph idx="1"/>
          </p:nvPr>
        </p:nvPicPr>
        <p:blipFill>
          <a:blip r:embed="rId2" cstate="print"/>
          <a:stretch>
            <a:fillRect/>
          </a:stretch>
        </p:blipFill>
        <p:spPr>
          <a:xfrm>
            <a:off x="3286116" y="885356"/>
            <a:ext cx="2116348" cy="2757958"/>
          </a:xfrm>
          <a:ln w="76200">
            <a:solidFill>
              <a:srgbClr val="1A743C"/>
            </a:solidFill>
          </a:ln>
        </p:spPr>
      </p:pic>
      <p:sp>
        <p:nvSpPr>
          <p:cNvPr id="5" name="TextBox 4"/>
          <p:cNvSpPr txBox="1"/>
          <p:nvPr/>
        </p:nvSpPr>
        <p:spPr>
          <a:xfrm>
            <a:off x="857224" y="3714752"/>
            <a:ext cx="7286676" cy="5846625"/>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Output Current is given through Bottom Terminal which is connected to the vacuum interrupter</a:t>
            </a:r>
          </a:p>
          <a:p>
            <a:pPr>
              <a:lnSpc>
                <a:spcPct val="150000"/>
              </a:lnSpc>
              <a:buFont typeface="Arial" pitchFamily="34" charset="0"/>
              <a:buChar char="•"/>
            </a:pPr>
            <a:r>
              <a:rPr lang="en-IN" dirty="0" smtClean="0">
                <a:latin typeface="Comic Sans MS" pitchFamily="66" charset="0"/>
              </a:rPr>
              <a:t>With respect to the quantity(amps) of current the dimensions of the copper terminal is decided.</a:t>
            </a:r>
          </a:p>
          <a:p>
            <a:pPr>
              <a:lnSpc>
                <a:spcPct val="150000"/>
              </a:lnSpc>
              <a:buFont typeface="Arial" pitchFamily="34" charset="0"/>
              <a:buChar char="•"/>
            </a:pPr>
            <a:r>
              <a:rPr lang="en-IN" dirty="0" smtClean="0">
                <a:latin typeface="Comic Sans MS" pitchFamily="66" charset="0"/>
              </a:rPr>
              <a:t>Bottom terminal is made of copper for</a:t>
            </a:r>
            <a:r>
              <a:rPr lang="en-IN" dirty="0" smtClean="0"/>
              <a:t> </a:t>
            </a:r>
            <a:r>
              <a:rPr lang="en-IN" dirty="0" smtClean="0">
                <a:latin typeface="Comic Sans MS" pitchFamily="66" charset="0"/>
              </a:rPr>
              <a:t>it’s high conductivity &amp; resilience to higher temperatures, providing extra security during short circuit situations.</a:t>
            </a:r>
          </a:p>
          <a:p>
            <a:pPr>
              <a:lnSpc>
                <a:spcPct val="150000"/>
              </a:lnSpc>
              <a:buFont typeface="Arial" pitchFamily="34" charset="0"/>
              <a:buChar char="•"/>
            </a:pPr>
            <a:endParaRPr lang="en-IN" dirty="0" smtClean="0">
              <a:latin typeface="Comic Sans MS" pitchFamily="66" charset="0"/>
            </a:endParaRP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26</a:t>
            </a:fld>
            <a:endParaRPr lang="en-IN" dirty="0"/>
          </a:p>
        </p:txBody>
      </p:sp>
    </p:spTree>
  </p:cSld>
  <p:clrMapOvr>
    <a:masterClrMapping/>
  </p:clrMapOvr>
  <p:transition>
    <p:pull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305930-9F17-47B2-A747-CE4A2471843A}" type="slidenum">
              <a:rPr lang="en-IN" smtClean="0"/>
              <a:pPr/>
              <a:t>27</a:t>
            </a:fld>
            <a:endParaRPr lang="en-IN" dirty="0"/>
          </a:p>
        </p:txBody>
      </p:sp>
      <p:graphicFrame>
        <p:nvGraphicFramePr>
          <p:cNvPr id="3" name="Table 2"/>
          <p:cNvGraphicFramePr>
            <a:graphicFrameLocks noGrp="1"/>
          </p:cNvGraphicFramePr>
          <p:nvPr/>
        </p:nvGraphicFramePr>
        <p:xfrm>
          <a:off x="285721" y="285725"/>
          <a:ext cx="8572560" cy="6302868"/>
        </p:xfrm>
        <a:graphic>
          <a:graphicData uri="http://schemas.openxmlformats.org/drawingml/2006/table">
            <a:tbl>
              <a:tblPr firstRow="1" bandRow="1">
                <a:tableStyleId>{C083E6E3-FA7D-4D7B-A595-EF9225AFEA82}</a:tableStyleId>
              </a:tblPr>
              <a:tblGrid>
                <a:gridCol w="2857520"/>
                <a:gridCol w="2857520"/>
                <a:gridCol w="2857520"/>
              </a:tblGrid>
              <a:tr h="898078">
                <a:tc>
                  <a:txBody>
                    <a:bodyPr/>
                    <a:lstStyle/>
                    <a:p>
                      <a:pPr algn="r"/>
                      <a:r>
                        <a:rPr lang="en-IN" dirty="0" smtClean="0"/>
                        <a:t>MATERIALS</a:t>
                      </a:r>
                    </a:p>
                    <a:p>
                      <a:pPr algn="ctr"/>
                      <a:endParaRPr lang="en-IN" dirty="0" smtClean="0"/>
                    </a:p>
                    <a:p>
                      <a:pPr algn="l"/>
                      <a:r>
                        <a:rPr lang="en-IN" dirty="0" smtClean="0"/>
                        <a:t>PROPERTIES</a:t>
                      </a:r>
                      <a:endParaRPr lang="en-IN" dirty="0">
                        <a:solidFill>
                          <a:schemeClr val="tx1"/>
                        </a:solidFill>
                        <a:latin typeface="Comic Sans MS" pitchFamily="66" charset="0"/>
                      </a:endParaRPr>
                    </a:p>
                  </a:txBody>
                  <a:tcPr/>
                </a:tc>
                <a:tc>
                  <a:txBody>
                    <a:bodyPr/>
                    <a:lstStyle/>
                    <a:p>
                      <a:pPr algn="ctr"/>
                      <a:endParaRPr lang="en-IN" dirty="0" smtClean="0"/>
                    </a:p>
                    <a:p>
                      <a:pPr algn="ctr"/>
                      <a:r>
                        <a:rPr lang="en-IN" dirty="0" smtClean="0"/>
                        <a:t>COPPER</a:t>
                      </a:r>
                      <a:endParaRPr lang="en-IN" dirty="0">
                        <a:solidFill>
                          <a:schemeClr val="tx1"/>
                        </a:solidFill>
                        <a:latin typeface="Comic Sans MS" pitchFamily="66" charset="0"/>
                      </a:endParaRPr>
                    </a:p>
                  </a:txBody>
                  <a:tcPr/>
                </a:tc>
                <a:tc>
                  <a:txBody>
                    <a:bodyPr/>
                    <a:lstStyle/>
                    <a:p>
                      <a:pPr algn="ctr"/>
                      <a:endParaRPr lang="en-IN" dirty="0" smtClean="0"/>
                    </a:p>
                    <a:p>
                      <a:pPr algn="ctr"/>
                      <a:r>
                        <a:rPr lang="en-IN" dirty="0" smtClean="0"/>
                        <a:t>ALUMINIUM</a:t>
                      </a:r>
                      <a:endParaRPr lang="en-IN" dirty="0">
                        <a:solidFill>
                          <a:schemeClr val="tx1"/>
                        </a:solidFill>
                        <a:latin typeface="Comic Sans MS" pitchFamily="66" charset="0"/>
                      </a:endParaRPr>
                    </a:p>
                  </a:txBody>
                  <a:tcPr/>
                </a:tc>
              </a:tr>
              <a:tr h="898078">
                <a:tc>
                  <a:txBody>
                    <a:bodyPr/>
                    <a:lstStyle/>
                    <a:p>
                      <a:pPr algn="ctr"/>
                      <a:endParaRPr lang="en-IN" sz="1600" b="1" dirty="0" smtClean="0">
                        <a:latin typeface="Comic Sans MS" pitchFamily="66" charset="0"/>
                      </a:endParaRPr>
                    </a:p>
                    <a:p>
                      <a:pPr algn="ctr"/>
                      <a:r>
                        <a:rPr lang="en-IN" sz="1600" b="1" dirty="0" smtClean="0">
                          <a:latin typeface="Comic Sans MS" pitchFamily="66" charset="0"/>
                        </a:rPr>
                        <a:t>HARDNESS</a:t>
                      </a:r>
                      <a:endParaRPr lang="en-IN" sz="1600" b="1" dirty="0">
                        <a:solidFill>
                          <a:schemeClr val="tx1"/>
                        </a:solidFill>
                        <a:latin typeface="Comic Sans MS" pitchFamily="66" charset="0"/>
                      </a:endParaRPr>
                    </a:p>
                  </a:txBody>
                  <a:tcPr/>
                </a:tc>
                <a:tc>
                  <a:txBody>
                    <a:bodyPr/>
                    <a:lstStyle/>
                    <a:p>
                      <a:endParaRPr lang="en-IN" sz="1600" dirty="0" smtClean="0">
                        <a:solidFill>
                          <a:schemeClr val="tx1"/>
                        </a:solidFill>
                        <a:latin typeface="Comic Sans MS" pitchFamily="66" charset="0"/>
                      </a:endParaRPr>
                    </a:p>
                    <a:p>
                      <a:r>
                        <a:rPr lang="en-IN" sz="1600" b="0" i="0" kern="1200" dirty="0" smtClean="0">
                          <a:solidFill>
                            <a:schemeClr val="tx1"/>
                          </a:solidFill>
                          <a:latin typeface="Comic Sans MS" pitchFamily="66" charset="0"/>
                          <a:ea typeface="+mn-ea"/>
                          <a:cs typeface="+mn-cs"/>
                        </a:rPr>
                        <a:t>235–878 MPa</a:t>
                      </a:r>
                      <a:endParaRPr lang="en-IN" sz="1600" dirty="0">
                        <a:solidFill>
                          <a:schemeClr val="tx1"/>
                        </a:solidFill>
                        <a:latin typeface="Comic Sans MS" pitchFamily="66" charset="0"/>
                      </a:endParaRPr>
                    </a:p>
                  </a:txBody>
                  <a:tcPr/>
                </a:tc>
                <a:tc>
                  <a:txBody>
                    <a:bodyPr/>
                    <a:lstStyle/>
                    <a:p>
                      <a:endParaRPr lang="en-IN" sz="1600" dirty="0" smtClean="0">
                        <a:solidFill>
                          <a:schemeClr val="tx1"/>
                        </a:solidFill>
                        <a:latin typeface="Comic Sans MS" pitchFamily="66" charset="0"/>
                      </a:endParaRPr>
                    </a:p>
                    <a:p>
                      <a:r>
                        <a:rPr lang="en-IN" sz="1600" dirty="0" smtClean="0">
                          <a:solidFill>
                            <a:schemeClr val="tx1"/>
                          </a:solidFill>
                          <a:latin typeface="Comic Sans MS" pitchFamily="66" charset="0"/>
                        </a:rPr>
                        <a:t>160-350</a:t>
                      </a:r>
                      <a:r>
                        <a:rPr lang="en-IN" sz="1600" baseline="0" dirty="0" smtClean="0">
                          <a:solidFill>
                            <a:schemeClr val="tx1"/>
                          </a:solidFill>
                          <a:latin typeface="Comic Sans MS" pitchFamily="66" charset="0"/>
                        </a:rPr>
                        <a:t> MPa</a:t>
                      </a:r>
                      <a:endParaRPr lang="en-IN" sz="1600" dirty="0">
                        <a:solidFill>
                          <a:schemeClr val="tx1"/>
                        </a:solidFill>
                        <a:latin typeface="Comic Sans MS" pitchFamily="66" charset="0"/>
                      </a:endParaRPr>
                    </a:p>
                  </a:txBody>
                  <a:tcPr/>
                </a:tc>
              </a:tr>
              <a:tr h="898078">
                <a:tc>
                  <a:txBody>
                    <a:bodyPr/>
                    <a:lstStyle/>
                    <a:p>
                      <a:pPr algn="ctr"/>
                      <a:endParaRPr lang="en-IN" sz="1600" b="1" dirty="0" smtClean="0">
                        <a:latin typeface="Comic Sans MS" pitchFamily="66" charset="0"/>
                      </a:endParaRPr>
                    </a:p>
                    <a:p>
                      <a:pPr algn="ctr"/>
                      <a:r>
                        <a:rPr lang="en-IN" sz="1600" b="1" dirty="0" smtClean="0">
                          <a:latin typeface="Comic Sans MS" pitchFamily="66" charset="0"/>
                        </a:rPr>
                        <a:t>RESISTANCE</a:t>
                      </a:r>
                      <a:endParaRPr lang="en-IN" sz="1600" b="1" dirty="0">
                        <a:solidFill>
                          <a:schemeClr val="tx1"/>
                        </a:solidFill>
                        <a:latin typeface="Comic Sans MS" pitchFamily="66" charset="0"/>
                      </a:endParaRPr>
                    </a:p>
                  </a:txBody>
                  <a:tcPr/>
                </a:tc>
                <a:tc>
                  <a:txBody>
                    <a:bodyPr/>
                    <a:lstStyle/>
                    <a:p>
                      <a:endParaRPr lang="en-IN" sz="1600" b="0" i="0" kern="1200" dirty="0" smtClean="0">
                        <a:solidFill>
                          <a:schemeClr val="tx1"/>
                        </a:solidFill>
                        <a:latin typeface="Comic Sans MS" pitchFamily="66" charset="0"/>
                        <a:ea typeface="+mn-ea"/>
                        <a:cs typeface="+mn-cs"/>
                      </a:endParaRPr>
                    </a:p>
                    <a:p>
                      <a:r>
                        <a:rPr lang="en-IN" sz="1600" b="0" i="0" kern="1200" dirty="0" smtClean="0">
                          <a:solidFill>
                            <a:schemeClr val="tx1"/>
                          </a:solidFill>
                          <a:latin typeface="Comic Sans MS" pitchFamily="66" charset="0"/>
                          <a:ea typeface="+mn-ea"/>
                          <a:cs typeface="+mn-cs"/>
                        </a:rPr>
                        <a:t>1.68×10</a:t>
                      </a:r>
                      <a:r>
                        <a:rPr lang="en-IN" sz="1600" b="0" i="0" kern="1200" baseline="30000" dirty="0" smtClean="0">
                          <a:solidFill>
                            <a:schemeClr val="tx1"/>
                          </a:solidFill>
                          <a:latin typeface="Comic Sans MS" pitchFamily="66" charset="0"/>
                          <a:ea typeface="+mn-ea"/>
                          <a:cs typeface="+mn-cs"/>
                        </a:rPr>
                        <a:t>−8</a:t>
                      </a:r>
                      <a:r>
                        <a:rPr lang="en-IN" sz="1600" b="0" i="0" kern="1200" baseline="0" dirty="0">
                          <a:solidFill>
                            <a:schemeClr val="tx1"/>
                          </a:solidFill>
                          <a:latin typeface="Comic Sans MS" pitchFamily="66" charset="0"/>
                          <a:ea typeface="+mn-ea"/>
                          <a:cs typeface="+mn-cs"/>
                        </a:rPr>
                        <a:t> </a:t>
                      </a:r>
                      <a:r>
                        <a:rPr lang="el-GR" sz="1600" b="1" i="0" kern="1200" dirty="0" smtClean="0">
                          <a:solidFill>
                            <a:schemeClr val="tx1"/>
                          </a:solidFill>
                          <a:latin typeface="+mn-lt"/>
                          <a:ea typeface="+mn-ea"/>
                          <a:cs typeface="+mn-cs"/>
                        </a:rPr>
                        <a:t>Ω</a:t>
                      </a:r>
                      <a:r>
                        <a:rPr lang="en-IN" sz="1600" b="1" i="0" kern="1200" dirty="0" smtClean="0">
                          <a:solidFill>
                            <a:schemeClr val="tx1"/>
                          </a:solidFill>
                          <a:latin typeface="+mn-lt"/>
                          <a:ea typeface="+mn-ea"/>
                          <a:cs typeface="+mn-cs"/>
                        </a:rPr>
                        <a:t>.</a:t>
                      </a:r>
                      <a:r>
                        <a:rPr lang="en-IN" sz="1600" b="0" i="0" kern="1200" baseline="0" dirty="0" smtClean="0">
                          <a:solidFill>
                            <a:schemeClr val="tx1"/>
                          </a:solidFill>
                          <a:latin typeface="Comic Sans MS" pitchFamily="66" charset="0"/>
                          <a:ea typeface="+mn-ea"/>
                          <a:cs typeface="+mn-cs"/>
                        </a:rPr>
                        <a:t>m</a:t>
                      </a:r>
                      <a:endParaRPr lang="en-IN" sz="1600" b="0" i="0" kern="1200" baseline="30000" dirty="0" smtClean="0">
                        <a:solidFill>
                          <a:schemeClr val="tx1"/>
                        </a:solidFill>
                        <a:latin typeface="Comic Sans MS" pitchFamily="66" charset="0"/>
                        <a:ea typeface="+mn-ea"/>
                        <a:cs typeface="+mn-cs"/>
                      </a:endParaRPr>
                    </a:p>
                  </a:txBody>
                  <a:tcPr/>
                </a:tc>
                <a:tc>
                  <a:txBody>
                    <a:bodyPr/>
                    <a:lstStyle/>
                    <a:p>
                      <a:endParaRPr lang="en-IN" sz="1600" b="0" i="0" kern="1200" dirty="0" smtClean="0">
                        <a:solidFill>
                          <a:schemeClr val="tx1"/>
                        </a:solidFill>
                        <a:latin typeface="Comic Sans MS" pitchFamily="66" charset="0"/>
                        <a:ea typeface="+mn-ea"/>
                        <a:cs typeface="+mn-cs"/>
                      </a:endParaRPr>
                    </a:p>
                    <a:p>
                      <a:r>
                        <a:rPr lang="en-IN" sz="1600" b="0" i="0" kern="1200" dirty="0" smtClean="0">
                          <a:solidFill>
                            <a:schemeClr val="tx1"/>
                          </a:solidFill>
                          <a:latin typeface="Comic Sans MS" pitchFamily="66" charset="0"/>
                          <a:ea typeface="+mn-ea"/>
                          <a:cs typeface="+mn-cs"/>
                        </a:rPr>
                        <a:t>2.65×10</a:t>
                      </a:r>
                      <a:r>
                        <a:rPr lang="en-IN" sz="1600" b="0" i="0" kern="1200" baseline="30000" dirty="0" smtClean="0">
                          <a:solidFill>
                            <a:schemeClr val="tx1"/>
                          </a:solidFill>
                          <a:latin typeface="Comic Sans MS" pitchFamily="66" charset="0"/>
                          <a:ea typeface="+mn-ea"/>
                          <a:cs typeface="+mn-cs"/>
                        </a:rPr>
                        <a:t>−8</a:t>
                      </a:r>
                      <a:r>
                        <a:rPr lang="el-GR" sz="1600" b="1" i="0" kern="1200" dirty="0" smtClean="0">
                          <a:solidFill>
                            <a:schemeClr val="tx1"/>
                          </a:solidFill>
                          <a:latin typeface="Comic Sans MS" pitchFamily="66" charset="0"/>
                          <a:ea typeface="+mn-ea"/>
                          <a:cs typeface="+mn-cs"/>
                        </a:rPr>
                        <a:t>Ω</a:t>
                      </a:r>
                      <a:r>
                        <a:rPr lang="en-IN" sz="1600" b="1" i="0" kern="1200" dirty="0" smtClean="0">
                          <a:solidFill>
                            <a:schemeClr val="tx1"/>
                          </a:solidFill>
                          <a:latin typeface="Comic Sans MS" pitchFamily="66" charset="0"/>
                          <a:ea typeface="+mn-ea"/>
                          <a:cs typeface="+mn-cs"/>
                        </a:rPr>
                        <a:t>.</a:t>
                      </a:r>
                      <a:r>
                        <a:rPr lang="en-IN" sz="1600" b="0" i="0" kern="1200" baseline="0" dirty="0" smtClean="0">
                          <a:solidFill>
                            <a:schemeClr val="tx1"/>
                          </a:solidFill>
                          <a:latin typeface="Comic Sans MS" pitchFamily="66" charset="0"/>
                          <a:ea typeface="+mn-ea"/>
                          <a:cs typeface="+mn-cs"/>
                        </a:rPr>
                        <a:t>m</a:t>
                      </a:r>
                      <a:endParaRPr lang="en-IN" sz="1600" dirty="0">
                        <a:solidFill>
                          <a:schemeClr val="tx1"/>
                        </a:solidFill>
                        <a:latin typeface="Comic Sans MS" pitchFamily="66" charset="0"/>
                      </a:endParaRPr>
                    </a:p>
                  </a:txBody>
                  <a:tcPr/>
                </a:tc>
              </a:tr>
              <a:tr h="898078">
                <a:tc>
                  <a:txBody>
                    <a:bodyPr/>
                    <a:lstStyle/>
                    <a:p>
                      <a:pPr algn="ctr"/>
                      <a:endParaRPr lang="en-IN" sz="1600" b="1" dirty="0" smtClean="0">
                        <a:solidFill>
                          <a:schemeClr val="tx1"/>
                        </a:solidFill>
                        <a:latin typeface="Comic Sans MS" pitchFamily="66" charset="0"/>
                      </a:endParaRPr>
                    </a:p>
                    <a:p>
                      <a:pPr algn="ctr"/>
                      <a:r>
                        <a:rPr lang="en-IN" sz="1600" b="1" dirty="0" smtClean="0">
                          <a:solidFill>
                            <a:schemeClr val="tx1"/>
                          </a:solidFill>
                          <a:latin typeface="Comic Sans MS" pitchFamily="66" charset="0"/>
                        </a:rPr>
                        <a:t>CORROSION</a:t>
                      </a:r>
                      <a:endParaRPr lang="en-IN" sz="1600" b="1" dirty="0">
                        <a:solidFill>
                          <a:schemeClr val="tx1"/>
                        </a:solidFill>
                        <a:latin typeface="Comic Sans MS" pitchFamily="66" charset="0"/>
                      </a:endParaRPr>
                    </a:p>
                  </a:txBody>
                  <a:tcPr/>
                </a:tc>
                <a:tc>
                  <a:txBody>
                    <a:bodyPr/>
                    <a:lstStyle/>
                    <a:p>
                      <a:endParaRPr lang="en-IN" sz="1600" dirty="0" smtClean="0">
                        <a:solidFill>
                          <a:schemeClr val="tx1"/>
                        </a:solidFill>
                        <a:latin typeface="Comic Sans MS" pitchFamily="66" charset="0"/>
                      </a:endParaRPr>
                    </a:p>
                    <a:p>
                      <a:r>
                        <a:rPr lang="en-IN" sz="1600" dirty="0" smtClean="0">
                          <a:solidFill>
                            <a:schemeClr val="tx1"/>
                          </a:solidFill>
                          <a:latin typeface="Comic Sans MS" pitchFamily="66" charset="0"/>
                        </a:rPr>
                        <a:t>CORROSIVE (GALVANIC CORROSION)</a:t>
                      </a:r>
                      <a:endParaRPr lang="en-IN" sz="1600" dirty="0">
                        <a:solidFill>
                          <a:schemeClr val="tx1"/>
                        </a:solidFill>
                        <a:latin typeface="Comic Sans MS" pitchFamily="66" charset="0"/>
                      </a:endParaRPr>
                    </a:p>
                  </a:txBody>
                  <a:tcPr/>
                </a:tc>
                <a:tc>
                  <a:txBody>
                    <a:bodyPr/>
                    <a:lstStyle/>
                    <a:p>
                      <a:endParaRPr lang="en-IN" sz="1600" dirty="0" smtClean="0">
                        <a:solidFill>
                          <a:schemeClr val="tx1"/>
                        </a:solidFill>
                        <a:latin typeface="Comic Sans MS" pitchFamily="66" charset="0"/>
                      </a:endParaRPr>
                    </a:p>
                    <a:p>
                      <a:r>
                        <a:rPr lang="en-IN" sz="1600" dirty="0" smtClean="0">
                          <a:solidFill>
                            <a:schemeClr val="tx1"/>
                          </a:solidFill>
                          <a:latin typeface="Comic Sans MS" pitchFamily="66" charset="0"/>
                        </a:rPr>
                        <a:t>LESS CORROSIVE</a:t>
                      </a:r>
                      <a:endParaRPr lang="en-IN" sz="1600" dirty="0">
                        <a:solidFill>
                          <a:schemeClr val="tx1"/>
                        </a:solidFill>
                        <a:latin typeface="Comic Sans MS" pitchFamily="66" charset="0"/>
                      </a:endParaRPr>
                    </a:p>
                  </a:txBody>
                  <a:tcPr/>
                </a:tc>
              </a:tr>
              <a:tr h="898078">
                <a:tc>
                  <a:txBody>
                    <a:bodyPr/>
                    <a:lstStyle/>
                    <a:p>
                      <a:pPr algn="ctr"/>
                      <a:endParaRPr lang="en-IN" sz="1600" b="1" dirty="0" smtClean="0">
                        <a:solidFill>
                          <a:schemeClr val="tx1"/>
                        </a:solidFill>
                        <a:latin typeface="Comic Sans MS" pitchFamily="66" charset="0"/>
                      </a:endParaRPr>
                    </a:p>
                    <a:p>
                      <a:pPr algn="ctr"/>
                      <a:r>
                        <a:rPr lang="en-IN" sz="1600" b="1" dirty="0" smtClean="0">
                          <a:solidFill>
                            <a:schemeClr val="tx1"/>
                          </a:solidFill>
                          <a:latin typeface="Comic Sans MS" pitchFamily="66" charset="0"/>
                        </a:rPr>
                        <a:t>PROPERTY</a:t>
                      </a:r>
                      <a:endParaRPr lang="en-IN" sz="1600" b="1" dirty="0">
                        <a:solidFill>
                          <a:schemeClr val="tx1"/>
                        </a:solidFill>
                        <a:latin typeface="Comic Sans MS" pitchFamily="66" charset="0"/>
                      </a:endParaRPr>
                    </a:p>
                  </a:txBody>
                  <a:tcPr/>
                </a:tc>
                <a:tc>
                  <a:txBody>
                    <a:bodyPr/>
                    <a:lstStyle/>
                    <a:p>
                      <a:endParaRPr lang="en-IN" sz="1600" dirty="0" smtClean="0">
                        <a:solidFill>
                          <a:schemeClr val="tx1"/>
                        </a:solidFill>
                        <a:latin typeface="Comic Sans MS" pitchFamily="66" charset="0"/>
                      </a:endParaRPr>
                    </a:p>
                    <a:p>
                      <a:r>
                        <a:rPr lang="en-IN" sz="1600" dirty="0" smtClean="0">
                          <a:solidFill>
                            <a:schemeClr val="tx1"/>
                          </a:solidFill>
                          <a:latin typeface="Comic Sans MS" pitchFamily="66" charset="0"/>
                        </a:rPr>
                        <a:t>DUCTILE</a:t>
                      </a:r>
                      <a:endParaRPr lang="en-IN" sz="1600" dirty="0">
                        <a:solidFill>
                          <a:schemeClr val="tx1"/>
                        </a:solidFill>
                        <a:latin typeface="Comic Sans MS" pitchFamily="66" charset="0"/>
                      </a:endParaRPr>
                    </a:p>
                  </a:txBody>
                  <a:tcPr/>
                </a:tc>
                <a:tc>
                  <a:txBody>
                    <a:bodyPr/>
                    <a:lstStyle/>
                    <a:p>
                      <a:endParaRPr lang="en-IN" sz="1600" dirty="0" smtClean="0">
                        <a:solidFill>
                          <a:schemeClr val="tx1"/>
                        </a:solidFill>
                        <a:latin typeface="Comic Sans MS" pitchFamily="66" charset="0"/>
                      </a:endParaRPr>
                    </a:p>
                    <a:p>
                      <a:r>
                        <a:rPr lang="en-IN" sz="1600" dirty="0" smtClean="0">
                          <a:solidFill>
                            <a:schemeClr val="tx1"/>
                          </a:solidFill>
                          <a:latin typeface="Comic Sans MS" pitchFamily="66" charset="0"/>
                        </a:rPr>
                        <a:t>LESS DUCTILE</a:t>
                      </a:r>
                      <a:endParaRPr lang="en-IN" sz="1600" dirty="0">
                        <a:solidFill>
                          <a:schemeClr val="tx1"/>
                        </a:solidFill>
                        <a:latin typeface="Comic Sans MS" pitchFamily="66" charset="0"/>
                      </a:endParaRPr>
                    </a:p>
                  </a:txBody>
                  <a:tcPr/>
                </a:tc>
              </a:tr>
              <a:tr h="898078">
                <a:tc>
                  <a:txBody>
                    <a:bodyPr/>
                    <a:lstStyle/>
                    <a:p>
                      <a:pPr algn="ctr"/>
                      <a:r>
                        <a:rPr lang="en-IN" sz="1600" b="1" dirty="0">
                          <a:solidFill>
                            <a:srgbClr val="5C639B"/>
                          </a:solidFill>
                          <a:latin typeface="verdana"/>
                        </a:rPr>
                        <a:t/>
                      </a:r>
                      <a:br>
                        <a:rPr lang="en-IN" sz="1600" b="1" dirty="0">
                          <a:solidFill>
                            <a:srgbClr val="5C639B"/>
                          </a:solidFill>
                          <a:latin typeface="verdana"/>
                        </a:rPr>
                      </a:br>
                      <a:r>
                        <a:rPr lang="en-IN" sz="1600" b="1" dirty="0" smtClean="0">
                          <a:solidFill>
                            <a:schemeClr val="tx1"/>
                          </a:solidFill>
                          <a:latin typeface="Comic Sans MS" pitchFamily="66" charset="0"/>
                        </a:rPr>
                        <a:t>ELECTRICAL CONDUCTIVITY</a:t>
                      </a:r>
                      <a:endParaRPr lang="en-IN" sz="1600" dirty="0">
                        <a:solidFill>
                          <a:schemeClr val="tx1"/>
                        </a:solidFill>
                        <a:latin typeface="Comic Sans MS" pitchFamily="66" charset="0"/>
                      </a:endParaRPr>
                    </a:p>
                  </a:txBody>
                  <a:tcPr marL="28575" marR="28575" marT="28575" marB="28575"/>
                </a:tc>
                <a:tc>
                  <a:txBody>
                    <a:bodyPr/>
                    <a:lstStyle/>
                    <a:p>
                      <a:endParaRPr lang="en-IN" sz="1600" dirty="0" smtClean="0">
                        <a:solidFill>
                          <a:schemeClr val="tx1"/>
                        </a:solidFill>
                        <a:latin typeface="Comic Sans MS" pitchFamily="66" charset="0"/>
                      </a:endParaRPr>
                    </a:p>
                    <a:p>
                      <a:r>
                        <a:rPr lang="en-IN" sz="1600" dirty="0" smtClean="0">
                          <a:solidFill>
                            <a:schemeClr val="tx1"/>
                          </a:solidFill>
                          <a:latin typeface="Comic Sans MS" pitchFamily="66" charset="0"/>
                        </a:rPr>
                        <a:t>60.7 x 10</a:t>
                      </a:r>
                      <a:r>
                        <a:rPr lang="en-IN" sz="1600" baseline="30000" dirty="0" smtClean="0">
                          <a:solidFill>
                            <a:schemeClr val="tx1"/>
                          </a:solidFill>
                          <a:latin typeface="Comic Sans MS" pitchFamily="66" charset="0"/>
                        </a:rPr>
                        <a:t>6</a:t>
                      </a:r>
                      <a:r>
                        <a:rPr lang="en-IN" sz="1600" dirty="0" smtClean="0">
                          <a:solidFill>
                            <a:schemeClr val="tx1"/>
                          </a:solidFill>
                          <a:latin typeface="Comic Sans MS" pitchFamily="66" charset="0"/>
                        </a:rPr>
                        <a:t> S m</a:t>
                      </a:r>
                      <a:r>
                        <a:rPr lang="en-IN" sz="1600" baseline="30000" dirty="0" smtClean="0">
                          <a:solidFill>
                            <a:schemeClr val="tx1"/>
                          </a:solidFill>
                          <a:latin typeface="Comic Sans MS" pitchFamily="66" charset="0"/>
                        </a:rPr>
                        <a:t>-1</a:t>
                      </a:r>
                      <a:endParaRPr lang="en-IN" sz="1600" dirty="0">
                        <a:solidFill>
                          <a:schemeClr val="tx1"/>
                        </a:solidFill>
                        <a:latin typeface="Comic Sans MS" pitchFamily="66" charset="0"/>
                      </a:endParaRPr>
                    </a:p>
                  </a:txBody>
                  <a:tcPr/>
                </a:tc>
                <a:tc>
                  <a:txBody>
                    <a:bodyPr/>
                    <a:lstStyle/>
                    <a:p>
                      <a:endParaRPr lang="en-IN" sz="1600" dirty="0" smtClean="0">
                        <a:solidFill>
                          <a:schemeClr val="tx1"/>
                        </a:solidFill>
                        <a:latin typeface="Comic Sans MS" pitchFamily="66" charset="0"/>
                      </a:endParaRPr>
                    </a:p>
                    <a:p>
                      <a:r>
                        <a:rPr lang="en-IN" sz="1600" dirty="0" smtClean="0">
                          <a:solidFill>
                            <a:schemeClr val="tx1"/>
                          </a:solidFill>
                          <a:latin typeface="Comic Sans MS" pitchFamily="66" charset="0"/>
                        </a:rPr>
                        <a:t>37.7 x 10</a:t>
                      </a:r>
                      <a:r>
                        <a:rPr lang="en-IN" sz="1600" baseline="30000" dirty="0" smtClean="0">
                          <a:solidFill>
                            <a:schemeClr val="tx1"/>
                          </a:solidFill>
                          <a:latin typeface="Comic Sans MS" pitchFamily="66" charset="0"/>
                        </a:rPr>
                        <a:t>6</a:t>
                      </a:r>
                      <a:r>
                        <a:rPr lang="en-IN" sz="1600" dirty="0" smtClean="0">
                          <a:solidFill>
                            <a:schemeClr val="tx1"/>
                          </a:solidFill>
                          <a:latin typeface="Comic Sans MS" pitchFamily="66" charset="0"/>
                        </a:rPr>
                        <a:t> S m</a:t>
                      </a:r>
                      <a:r>
                        <a:rPr lang="en-IN" sz="1600" baseline="30000" dirty="0" smtClean="0">
                          <a:solidFill>
                            <a:schemeClr val="tx1"/>
                          </a:solidFill>
                          <a:latin typeface="Comic Sans MS" pitchFamily="66" charset="0"/>
                        </a:rPr>
                        <a:t>-1</a:t>
                      </a:r>
                      <a:endParaRPr lang="en-IN" sz="1600" dirty="0">
                        <a:solidFill>
                          <a:schemeClr val="tx1"/>
                        </a:solidFill>
                        <a:latin typeface="Comic Sans MS" pitchFamily="66" charset="0"/>
                      </a:endParaRPr>
                    </a:p>
                  </a:txBody>
                  <a:tcPr/>
                </a:tc>
              </a:tr>
              <a:tr h="898078">
                <a:tc>
                  <a:txBody>
                    <a:bodyPr/>
                    <a:lstStyle/>
                    <a:p>
                      <a:pPr algn="ctr"/>
                      <a:r>
                        <a:rPr lang="en-IN" sz="1600" b="1" kern="1200" dirty="0" smtClean="0">
                          <a:solidFill>
                            <a:schemeClr val="tx1"/>
                          </a:solidFill>
                          <a:latin typeface="Comic Sans MS" pitchFamily="66" charset="0"/>
                          <a:ea typeface="+mn-ea"/>
                          <a:cs typeface="+mn-cs"/>
                        </a:rPr>
                        <a:t>MELTING POINT</a:t>
                      </a:r>
                      <a:endParaRPr lang="en-IN" sz="1600" b="1" dirty="0">
                        <a:solidFill>
                          <a:schemeClr val="tx1"/>
                        </a:solidFill>
                        <a:latin typeface="Comic Sans MS" pitchFamily="66" charset="0"/>
                      </a:endParaRPr>
                    </a:p>
                  </a:txBody>
                  <a:tcPr/>
                </a:tc>
                <a:tc>
                  <a:txBody>
                    <a:bodyPr/>
                    <a:lstStyle/>
                    <a:p>
                      <a:endParaRPr lang="en-IN" sz="1600" b="0" i="0" kern="1200" dirty="0" smtClean="0">
                        <a:solidFill>
                          <a:schemeClr val="tx1"/>
                        </a:solidFill>
                        <a:latin typeface="Comic Sans MS" pitchFamily="66" charset="0"/>
                        <a:ea typeface="+mn-ea"/>
                        <a:cs typeface="+mn-cs"/>
                      </a:endParaRPr>
                    </a:p>
                    <a:p>
                      <a:r>
                        <a:rPr lang="en-IN" sz="1600" b="0" i="0" kern="1200" dirty="0" smtClean="0">
                          <a:solidFill>
                            <a:schemeClr val="tx1"/>
                          </a:solidFill>
                          <a:latin typeface="Comic Sans MS" pitchFamily="66" charset="0"/>
                          <a:ea typeface="+mn-ea"/>
                          <a:cs typeface="+mn-cs"/>
                        </a:rPr>
                        <a:t>1084.62 °C</a:t>
                      </a:r>
                      <a:endParaRPr lang="en-IN" sz="1600" dirty="0">
                        <a:solidFill>
                          <a:schemeClr val="tx1"/>
                        </a:solidFill>
                        <a:latin typeface="Comic Sans MS" pitchFamily="66" charset="0"/>
                      </a:endParaRPr>
                    </a:p>
                  </a:txBody>
                  <a:tcPr/>
                </a:tc>
                <a:tc>
                  <a:txBody>
                    <a:bodyPr/>
                    <a:lstStyle/>
                    <a:p>
                      <a:endParaRPr lang="en-IN" sz="1600" dirty="0" smtClean="0">
                        <a:solidFill>
                          <a:schemeClr val="tx1"/>
                        </a:solidFill>
                        <a:latin typeface="Comic Sans MS" pitchFamily="66" charset="0"/>
                      </a:endParaRPr>
                    </a:p>
                    <a:p>
                      <a:r>
                        <a:rPr lang="en-IN" sz="1600" dirty="0" smtClean="0">
                          <a:solidFill>
                            <a:schemeClr val="tx1"/>
                          </a:solidFill>
                          <a:latin typeface="Comic Sans MS" pitchFamily="66" charset="0"/>
                        </a:rPr>
                        <a:t>660.3</a:t>
                      </a:r>
                      <a:r>
                        <a:rPr lang="en-IN" sz="1600" b="0" i="0" kern="1200" dirty="0" smtClean="0">
                          <a:solidFill>
                            <a:schemeClr val="tx1"/>
                          </a:solidFill>
                          <a:latin typeface="Comic Sans MS" pitchFamily="66" charset="0"/>
                          <a:ea typeface="+mn-ea"/>
                          <a:cs typeface="+mn-cs"/>
                        </a:rPr>
                        <a:t>°C</a:t>
                      </a:r>
                      <a:endParaRPr lang="en-IN" sz="1600" dirty="0">
                        <a:solidFill>
                          <a:schemeClr val="tx1"/>
                        </a:solidFill>
                        <a:latin typeface="Comic Sans MS" pitchFamily="66" charset="0"/>
                      </a:endParaRPr>
                    </a:p>
                  </a:txBody>
                  <a:tcPr/>
                </a:tc>
              </a:tr>
            </a:tbl>
          </a:graphicData>
        </a:graphic>
      </p:graphicFrame>
      <p:cxnSp>
        <p:nvCxnSpPr>
          <p:cNvPr id="5" name="Straight Connector 4"/>
          <p:cNvCxnSpPr/>
          <p:nvPr/>
        </p:nvCxnSpPr>
        <p:spPr>
          <a:xfrm>
            <a:off x="285720" y="357166"/>
            <a:ext cx="2786082" cy="785818"/>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dirty="0" smtClean="0"/>
              <a:t>ISOLATING CONTACT</a:t>
            </a:r>
            <a:endParaRPr lang="en-IN" dirty="0"/>
          </a:p>
        </p:txBody>
      </p:sp>
      <p:pic>
        <p:nvPicPr>
          <p:cNvPr id="4" name="Content Placeholder 3" descr="W.A OF MAIN SHAFT.JPG"/>
          <p:cNvPicPr>
            <a:picLocks noGrp="1" noChangeAspect="1"/>
          </p:cNvPicPr>
          <p:nvPr>
            <p:ph idx="1"/>
          </p:nvPr>
        </p:nvPicPr>
        <p:blipFill>
          <a:blip r:embed="rId2" cstate="print">
            <a:lum bright="20000"/>
          </a:blip>
          <a:srcRect b="15625"/>
          <a:stretch>
            <a:fillRect/>
          </a:stretch>
        </p:blipFill>
        <p:spPr>
          <a:xfrm rot="10800000">
            <a:off x="2500296" y="1071546"/>
            <a:ext cx="4143403" cy="2286016"/>
          </a:xfrm>
          <a:ln w="76200">
            <a:solidFill>
              <a:srgbClr val="1A743C"/>
            </a:solidFill>
          </a:ln>
        </p:spPr>
      </p:pic>
      <p:sp>
        <p:nvSpPr>
          <p:cNvPr id="5" name="TextBox 4"/>
          <p:cNvSpPr txBox="1"/>
          <p:nvPr/>
        </p:nvSpPr>
        <p:spPr>
          <a:xfrm>
            <a:off x="857224" y="3929066"/>
            <a:ext cx="7286676" cy="4801314"/>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Isolating contact/finger clipping Top &amp; Bottom terminal is used to conduct input current to the terminal via isolating contact.</a:t>
            </a:r>
          </a:p>
          <a:p>
            <a:pPr>
              <a:lnSpc>
                <a:spcPct val="150000"/>
              </a:lnSpc>
              <a:buFont typeface="Arial" pitchFamily="34" charset="0"/>
              <a:buChar char="•"/>
            </a:pPr>
            <a:r>
              <a:rPr lang="en-IN" dirty="0" smtClean="0">
                <a:latin typeface="Comic Sans MS" pitchFamily="66" charset="0"/>
              </a:rPr>
              <a:t>It is made up copper coated with silver to improve thermal resistance and corrosion </a:t>
            </a:r>
            <a:r>
              <a:rPr lang="en-IN" dirty="0" smtClean="0">
                <a:latin typeface="Comic Sans MS" pitchFamily="66" charset="0"/>
              </a:rPr>
              <a:t>resistance</a:t>
            </a:r>
          </a:p>
          <a:p>
            <a:pPr>
              <a:lnSpc>
                <a:spcPct val="150000"/>
              </a:lnSpc>
              <a:buFont typeface="Arial" pitchFamily="34" charset="0"/>
              <a:buChar char="•"/>
            </a:pPr>
            <a:r>
              <a:rPr lang="en-IN" dirty="0" smtClean="0">
                <a:latin typeface="Comic Sans MS" pitchFamily="66" charset="0"/>
              </a:rPr>
              <a:t>The </a:t>
            </a:r>
            <a:r>
              <a:rPr lang="en-IN" dirty="0" smtClean="0">
                <a:latin typeface="Comic Sans MS" pitchFamily="66" charset="0"/>
              </a:rPr>
              <a:t>rectangular cut is given to easily bend without twisting while tilting the breaker.</a:t>
            </a:r>
            <a:endParaRPr lang="en-IN" dirty="0" smtClean="0">
              <a:latin typeface="Comic Sans MS" pitchFamily="66" charset="0"/>
            </a:endParaRP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28</a:t>
            </a:fld>
            <a:endParaRPr lang="en-IN" dirty="0"/>
          </a:p>
        </p:txBody>
      </p:sp>
    </p:spTree>
  </p:cSld>
  <p:clrMapOvr>
    <a:masterClrMapping/>
  </p:clrMapOvr>
  <p:transition>
    <p:pull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dirty="0" smtClean="0"/>
              <a:t>PRESSURE PLATE(1mm,2mm)</a:t>
            </a:r>
            <a:endParaRPr lang="en-IN" dirty="0"/>
          </a:p>
        </p:txBody>
      </p:sp>
      <p:pic>
        <p:nvPicPr>
          <p:cNvPr id="4" name="Content Placeholder 3" descr="W.A OF MAIN SHAFT.JPG"/>
          <p:cNvPicPr>
            <a:picLocks noGrp="1" noChangeAspect="1"/>
          </p:cNvPicPr>
          <p:nvPr>
            <p:ph idx="1"/>
          </p:nvPr>
        </p:nvPicPr>
        <p:blipFill>
          <a:blip r:embed="rId2" cstate="print">
            <a:lum bright="40000"/>
          </a:blip>
          <a:srcRect l="14844" t="9375" r="7031" b="21875"/>
          <a:stretch>
            <a:fillRect/>
          </a:stretch>
        </p:blipFill>
        <p:spPr>
          <a:xfrm rot="10800000">
            <a:off x="2571736" y="1071546"/>
            <a:ext cx="3714775" cy="2428892"/>
          </a:xfrm>
          <a:ln w="76200">
            <a:solidFill>
              <a:srgbClr val="1A743C"/>
            </a:solidFill>
          </a:ln>
        </p:spPr>
      </p:pic>
      <p:sp>
        <p:nvSpPr>
          <p:cNvPr id="5" name="TextBox 4"/>
          <p:cNvSpPr txBox="1"/>
          <p:nvPr/>
        </p:nvSpPr>
        <p:spPr>
          <a:xfrm>
            <a:off x="857224" y="3929066"/>
            <a:ext cx="7286676" cy="3970318"/>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Pressure plate is used above isolating contact to hold with the screw for clipping action.</a:t>
            </a:r>
          </a:p>
          <a:p>
            <a:pPr>
              <a:lnSpc>
                <a:spcPct val="150000"/>
              </a:lnSpc>
              <a:buFont typeface="Arial" pitchFamily="34" charset="0"/>
              <a:buChar char="•"/>
            </a:pPr>
            <a:r>
              <a:rPr lang="en-IN" dirty="0" smtClean="0">
                <a:latin typeface="Comic Sans MS" pitchFamily="66" charset="0"/>
              </a:rPr>
              <a:t>Spring steel is used because of high fatigue strength and formability. </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29</a:t>
            </a:fld>
            <a:endParaRPr lang="en-IN" dirty="0"/>
          </a:p>
        </p:txBody>
      </p:sp>
    </p:spTree>
  </p:cSld>
  <p:clrMapOvr>
    <a:masterClrMapping/>
  </p:clrMapOvr>
  <p:transition>
    <p:pull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244" y="214290"/>
            <a:ext cx="8786874" cy="400110"/>
          </a:xfrm>
          <a:prstGeom prst="rect">
            <a:avLst/>
          </a:prstGeom>
          <a:noFill/>
        </p:spPr>
        <p:txBody>
          <a:bodyPr wrap="square" rtlCol="0">
            <a:spAutoFit/>
          </a:bodyPr>
          <a:lstStyle/>
          <a:p>
            <a:pPr algn="ctr"/>
            <a:r>
              <a:rPr lang="en-IN" sz="2000" dirty="0" smtClean="0">
                <a:latin typeface="Comic Sans MS" pitchFamily="66" charset="0"/>
              </a:rPr>
              <a:t>BOM FOR 12kV,1250A (BREAKER PARTS)</a:t>
            </a:r>
            <a:endParaRPr lang="en-IN" sz="2000" dirty="0">
              <a:latin typeface="Comic Sans MS" pitchFamily="66" charset="0"/>
            </a:endParaRPr>
          </a:p>
        </p:txBody>
      </p:sp>
      <p:graphicFrame>
        <p:nvGraphicFramePr>
          <p:cNvPr id="6" name="Table 5"/>
          <p:cNvGraphicFramePr>
            <a:graphicFrameLocks noGrp="1"/>
          </p:cNvGraphicFramePr>
          <p:nvPr/>
        </p:nvGraphicFramePr>
        <p:xfrm>
          <a:off x="214281" y="571481"/>
          <a:ext cx="8715438" cy="6072232"/>
        </p:xfrm>
        <a:graphic>
          <a:graphicData uri="http://schemas.openxmlformats.org/drawingml/2006/table">
            <a:tbl>
              <a:tblPr firstRow="1" bandRow="1">
                <a:tableStyleId>{F5AB1C69-6EDB-4FF4-983F-18BD219EF322}</a:tableStyleId>
              </a:tblPr>
              <a:tblGrid>
                <a:gridCol w="571503"/>
                <a:gridCol w="1428760"/>
                <a:gridCol w="2428892"/>
                <a:gridCol w="1357322"/>
                <a:gridCol w="1357322"/>
                <a:gridCol w="857256"/>
                <a:gridCol w="714383"/>
              </a:tblGrid>
              <a:tr h="590098">
                <a:tc>
                  <a:txBody>
                    <a:bodyPr/>
                    <a:lstStyle/>
                    <a:p>
                      <a:pPr algn="ctr">
                        <a:lnSpc>
                          <a:spcPct val="107000"/>
                        </a:lnSpc>
                        <a:spcAft>
                          <a:spcPts val="0"/>
                        </a:spcAft>
                      </a:pPr>
                      <a:r>
                        <a:rPr lang="en-IN" sz="1200" dirty="0">
                          <a:latin typeface="Comic Sans MS" pitchFamily="66" charset="0"/>
                        </a:rPr>
                        <a:t>Sl.NO</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smtClean="0">
                          <a:latin typeface="Comic Sans MS" pitchFamily="66" charset="0"/>
                        </a:rPr>
                        <a:t>PART </a:t>
                      </a:r>
                      <a:r>
                        <a:rPr lang="en-IN" sz="1200" dirty="0">
                          <a:latin typeface="Comic Sans MS" pitchFamily="66" charset="0"/>
                        </a:rPr>
                        <a:t>NO</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DESCRIPTION</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DETAIL AND SPECIFICATION</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MATERIAL/MODEL</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QUANTITY</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UNIT</a:t>
                      </a:r>
                      <a:endParaRPr lang="en-IN" sz="1200" dirty="0">
                        <a:latin typeface="Comic Sans MS" pitchFamily="66" charset="0"/>
                        <a:ea typeface="Calibri"/>
                        <a:cs typeface="Latha"/>
                      </a:endParaRPr>
                    </a:p>
                  </a:txBody>
                  <a:tcPr marL="68580" marR="68580" marT="0" marB="0"/>
                </a:tc>
              </a:tr>
              <a:tr h="592011">
                <a:tc>
                  <a:txBody>
                    <a:bodyPr/>
                    <a:lstStyle/>
                    <a:p>
                      <a:pPr marL="228600" indent="-228600">
                        <a:lnSpc>
                          <a:spcPct val="107000"/>
                        </a:lnSpc>
                        <a:spcAft>
                          <a:spcPts val="0"/>
                        </a:spcAft>
                        <a:buFont typeface="+mj-lt"/>
                        <a:buAutoNum type="arabicPeriod"/>
                      </a:pPr>
                      <a:endParaRPr lang="en-IN" sz="1200" dirty="0">
                        <a:solidFill>
                          <a:schemeClr val="tx1"/>
                        </a:solidFill>
                        <a:latin typeface="Comic Sans MS" pitchFamily="66" charset="0"/>
                        <a:ea typeface="Calibri"/>
                        <a:cs typeface="Times New Roman"/>
                      </a:endParaRPr>
                    </a:p>
                  </a:txBody>
                  <a:tcPr marL="68580" marR="68580" marT="0" marB="0"/>
                </a:tc>
                <a:tc>
                  <a:txBody>
                    <a:bodyPr/>
                    <a:lstStyle/>
                    <a:p>
                      <a:pPr>
                        <a:lnSpc>
                          <a:spcPct val="107000"/>
                        </a:lnSpc>
                        <a:spcAft>
                          <a:spcPts val="0"/>
                        </a:spcAft>
                      </a:pPr>
                      <a:endParaRPr lang="en-IN" sz="1200" dirty="0">
                        <a:latin typeface="Comic Sans MS" pitchFamily="66" charset="0"/>
                        <a:ea typeface="Calibri"/>
                        <a:cs typeface="Times New Roman"/>
                      </a:endParaRPr>
                    </a:p>
                  </a:txBody>
                  <a:tcPr marL="68580" marR="68580" marT="0" marB="0"/>
                </a:tc>
                <a:tc>
                  <a:txBody>
                    <a:bodyPr/>
                    <a:lstStyle/>
                    <a:p>
                      <a:pPr algn="ctr">
                        <a:lnSpc>
                          <a:spcPct val="107000"/>
                        </a:lnSpc>
                        <a:spcAft>
                          <a:spcPts val="0"/>
                        </a:spcAft>
                      </a:pPr>
                      <a:endParaRPr lang="en-IN" sz="1200" dirty="0" smtClean="0">
                        <a:highlight>
                          <a:srgbClr val="FFFF00"/>
                        </a:highlight>
                        <a:latin typeface="Comic Sans MS" pitchFamily="66" charset="0"/>
                      </a:endParaRPr>
                    </a:p>
                    <a:p>
                      <a:pPr algn="ctr">
                        <a:lnSpc>
                          <a:spcPct val="107000"/>
                        </a:lnSpc>
                        <a:spcAft>
                          <a:spcPts val="0"/>
                        </a:spcAft>
                      </a:pPr>
                      <a:r>
                        <a:rPr lang="en-IN" sz="1200" b="1" dirty="0" smtClean="0">
                          <a:highlight>
                            <a:srgbClr val="FFFF00"/>
                          </a:highlight>
                          <a:latin typeface="Comic Sans MS" pitchFamily="66" charset="0"/>
                        </a:rPr>
                        <a:t>SHAFT</a:t>
                      </a:r>
                      <a:r>
                        <a:rPr lang="en-IN" sz="1200" dirty="0" smtClean="0">
                          <a:highlight>
                            <a:srgbClr val="FFFF00"/>
                          </a:highlight>
                          <a:latin typeface="Comic Sans MS" pitchFamily="66" charset="0"/>
                        </a:rPr>
                        <a:t> </a:t>
                      </a:r>
                      <a:r>
                        <a:rPr lang="en-IN" sz="1200" b="1" dirty="0">
                          <a:highlight>
                            <a:srgbClr val="FFFF00"/>
                          </a:highlight>
                          <a:latin typeface="Comic Sans MS" pitchFamily="66" charset="0"/>
                        </a:rPr>
                        <a:t>ASSEMBLY</a:t>
                      </a:r>
                      <a:endParaRPr lang="en-IN" sz="1200" b="1" dirty="0">
                        <a:latin typeface="Comic Sans MS" pitchFamily="66" charset="0"/>
                        <a:ea typeface="Calibri"/>
                        <a:cs typeface="Latha"/>
                      </a:endParaRPr>
                    </a:p>
                  </a:txBody>
                  <a:tcPr marL="68580" marR="68580" marT="0" marB="0"/>
                </a:tc>
                <a:tc>
                  <a:txBody>
                    <a:bodyPr/>
                    <a:lstStyle/>
                    <a:p>
                      <a:pPr algn="ctr">
                        <a:lnSpc>
                          <a:spcPct val="107000"/>
                        </a:lnSpc>
                        <a:spcAft>
                          <a:spcPts val="0"/>
                        </a:spcAft>
                      </a:pPr>
                      <a:endParaRPr lang="en-IN" sz="1200" dirty="0">
                        <a:latin typeface="Comic Sans MS" pitchFamily="66" charset="0"/>
                        <a:ea typeface="Calibri"/>
                        <a:cs typeface="Times New Roman"/>
                      </a:endParaRPr>
                    </a:p>
                  </a:txBody>
                  <a:tcPr marL="68580" marR="68580" marT="0" marB="0"/>
                </a:tc>
                <a:tc>
                  <a:txBody>
                    <a:bodyPr/>
                    <a:lstStyle/>
                    <a:p>
                      <a:pPr algn="ctr">
                        <a:lnSpc>
                          <a:spcPct val="107000"/>
                        </a:lnSpc>
                        <a:spcAft>
                          <a:spcPts val="0"/>
                        </a:spcAft>
                      </a:pPr>
                      <a:endParaRPr lang="en-IN" sz="1200" dirty="0">
                        <a:latin typeface="Comic Sans MS" pitchFamily="66" charset="0"/>
                        <a:ea typeface="Calibri"/>
                        <a:cs typeface="Times New Roman"/>
                      </a:endParaRPr>
                    </a:p>
                  </a:txBody>
                  <a:tcPr marL="68580" marR="68580" marT="0" marB="0"/>
                </a:tc>
                <a:tc>
                  <a:txBody>
                    <a:bodyPr/>
                    <a:lstStyle/>
                    <a:p>
                      <a:pPr algn="ctr">
                        <a:lnSpc>
                          <a:spcPct val="107000"/>
                        </a:lnSpc>
                        <a:spcAft>
                          <a:spcPts val="0"/>
                        </a:spcAft>
                      </a:pPr>
                      <a:endParaRPr lang="en-IN" sz="1200" dirty="0">
                        <a:latin typeface="Comic Sans MS" pitchFamily="66" charset="0"/>
                        <a:ea typeface="Calibri"/>
                        <a:cs typeface="Times New Roman"/>
                      </a:endParaRPr>
                    </a:p>
                  </a:txBody>
                  <a:tcPr marL="68580" marR="68580" marT="0" marB="0"/>
                </a:tc>
                <a:tc>
                  <a:txBody>
                    <a:bodyPr/>
                    <a:lstStyle/>
                    <a:p>
                      <a:pPr algn="ctr">
                        <a:lnSpc>
                          <a:spcPct val="107000"/>
                        </a:lnSpc>
                        <a:spcAft>
                          <a:spcPts val="0"/>
                        </a:spcAft>
                      </a:pPr>
                      <a:endParaRPr lang="en-IN" sz="1200" dirty="0">
                        <a:latin typeface="Comic Sans MS" pitchFamily="66" charset="0"/>
                        <a:ea typeface="Calibri"/>
                        <a:cs typeface="Times New Roman"/>
                      </a:endParaRPr>
                    </a:p>
                  </a:txBody>
                  <a:tcPr marL="68580" marR="68580" marT="0" marB="0"/>
                </a:tc>
              </a:tr>
              <a:tr h="780967">
                <a:tc>
                  <a:txBody>
                    <a:bodyPr/>
                    <a:lstStyle/>
                    <a:p>
                      <a:pPr marL="342900" lvl="0" indent="-342900">
                        <a:lnSpc>
                          <a:spcPct val="107000"/>
                        </a:lnSpc>
                        <a:spcAft>
                          <a:spcPts val="0"/>
                        </a:spcAft>
                        <a:buFont typeface="+mj-lt"/>
                        <a:buNone/>
                      </a:pPr>
                      <a:r>
                        <a:rPr lang="en-IN" sz="1200" baseline="0" dirty="0" smtClean="0">
                          <a:solidFill>
                            <a:schemeClr val="tx1"/>
                          </a:solidFill>
                          <a:latin typeface="Comic Sans MS" pitchFamily="66" charset="0"/>
                          <a:ea typeface="Calibri"/>
                          <a:cs typeface="Times New Roman"/>
                          <a:hlinkClick r:id="rId3" action="ppaction://hlinksldjump"/>
                        </a:rPr>
                        <a:t>1</a:t>
                      </a:r>
                      <a:endParaRPr lang="en-IN" sz="1200" dirty="0" smtClean="0">
                        <a:solidFill>
                          <a:schemeClr val="tx1"/>
                        </a:solidFill>
                        <a:latin typeface="Comic Sans MS" pitchFamily="66" charset="0"/>
                        <a:ea typeface="Calibri"/>
                        <a:cs typeface="Times New Roman"/>
                      </a:endParaRPr>
                    </a:p>
                  </a:txBody>
                  <a:tcPr marL="68580" marR="68580" marT="0" marB="0"/>
                </a:tc>
                <a:tc>
                  <a:txBody>
                    <a:bodyPr/>
                    <a:lstStyle/>
                    <a:p>
                      <a:pPr>
                        <a:lnSpc>
                          <a:spcPct val="107000"/>
                        </a:lnSpc>
                        <a:spcAft>
                          <a:spcPts val="0"/>
                        </a:spcAft>
                      </a:pPr>
                      <a:r>
                        <a:rPr lang="en-IN" sz="1200" dirty="0">
                          <a:latin typeface="Comic Sans MS" pitchFamily="66" charset="0"/>
                        </a:rPr>
                        <a:t>12BR-001-WAMS</a:t>
                      </a:r>
                      <a:endParaRPr lang="en-IN" sz="1200" dirty="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dirty="0" smtClean="0">
                          <a:latin typeface="Comic Sans MS" pitchFamily="66" charset="0"/>
                        </a:rPr>
                        <a:t>W.A </a:t>
                      </a:r>
                      <a:r>
                        <a:rPr lang="en-IN" sz="1200" dirty="0">
                          <a:latin typeface="Comic Sans MS" pitchFamily="66" charset="0"/>
                        </a:rPr>
                        <a:t>OF MAIN SHAFT</a:t>
                      </a:r>
                      <a:endParaRPr lang="en-IN" sz="1200" dirty="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dirty="0">
                          <a:latin typeface="Comic Sans MS" pitchFamily="66" charset="0"/>
                        </a:rPr>
                        <a:t>Ø35x512 </a:t>
                      </a:r>
                      <a:r>
                        <a:rPr lang="en-IN" sz="1200" dirty="0" err="1">
                          <a:latin typeface="Comic Sans MS" pitchFamily="66" charset="0"/>
                        </a:rPr>
                        <a:t>lg</a:t>
                      </a:r>
                      <a:r>
                        <a:rPr lang="en-IN" sz="1200" dirty="0">
                          <a:latin typeface="Comic Sans MS" pitchFamily="66" charset="0"/>
                        </a:rPr>
                        <a:t>, mm</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MS</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1</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NO’S</a:t>
                      </a:r>
                      <a:endParaRPr lang="en-IN" sz="1200" dirty="0">
                        <a:latin typeface="Comic Sans MS" pitchFamily="66" charset="0"/>
                        <a:ea typeface="Calibri"/>
                        <a:cs typeface="Latha"/>
                      </a:endParaRPr>
                    </a:p>
                  </a:txBody>
                  <a:tcPr marL="68580" marR="68580" marT="0" marB="0"/>
                </a:tc>
              </a:tr>
              <a:tr h="592011">
                <a:tc>
                  <a:txBody>
                    <a:bodyPr/>
                    <a:lstStyle/>
                    <a:p>
                      <a:pPr marL="342900" lvl="0" indent="-342900">
                        <a:lnSpc>
                          <a:spcPct val="107000"/>
                        </a:lnSpc>
                        <a:spcAft>
                          <a:spcPts val="0"/>
                        </a:spcAft>
                        <a:buFont typeface="+mj-lt"/>
                        <a:buNone/>
                      </a:pPr>
                      <a:r>
                        <a:rPr lang="en-IN" sz="1200" dirty="0" smtClean="0">
                          <a:solidFill>
                            <a:schemeClr val="tx1"/>
                          </a:solidFill>
                          <a:latin typeface="Comic Sans MS" pitchFamily="66" charset="0"/>
                          <a:ea typeface="Calibri"/>
                          <a:cs typeface="Times New Roman"/>
                          <a:hlinkClick r:id="rId4" action="ppaction://hlinksldjump"/>
                        </a:rPr>
                        <a:t>2</a:t>
                      </a:r>
                      <a:endParaRPr lang="en-IN" sz="1200" dirty="0">
                        <a:solidFill>
                          <a:schemeClr val="tx1"/>
                        </a:solidFill>
                        <a:latin typeface="Comic Sans MS" pitchFamily="66" charset="0"/>
                        <a:ea typeface="Calibri"/>
                        <a:cs typeface="Times New Roman"/>
                      </a:endParaRPr>
                    </a:p>
                  </a:txBody>
                  <a:tcPr marL="68580" marR="68580" marT="0" marB="0"/>
                </a:tc>
                <a:tc>
                  <a:txBody>
                    <a:bodyPr/>
                    <a:lstStyle/>
                    <a:p>
                      <a:pPr>
                        <a:lnSpc>
                          <a:spcPct val="107000"/>
                        </a:lnSpc>
                        <a:spcAft>
                          <a:spcPts val="0"/>
                        </a:spcAft>
                      </a:pPr>
                      <a:r>
                        <a:rPr lang="en-IN" sz="1200" dirty="0" smtClean="0">
                          <a:latin typeface="Comic Sans MS" pitchFamily="66" charset="0"/>
                        </a:rPr>
                        <a:t>12BR-006-BB</a:t>
                      </a:r>
                      <a:endParaRPr lang="en-IN" sz="1200" dirty="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dirty="0">
                          <a:latin typeface="Comic Sans MS" pitchFamily="66" charset="0"/>
                        </a:rPr>
                        <a:t>BEARING BLOCK</a:t>
                      </a:r>
                      <a:endParaRPr lang="en-IN" sz="1200" dirty="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dirty="0">
                          <a:latin typeface="Comic Sans MS" pitchFamily="66" charset="0"/>
                        </a:rPr>
                        <a:t>100x85x20 mm</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MS</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2</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NO’S</a:t>
                      </a:r>
                      <a:endParaRPr lang="en-IN" sz="1200" dirty="0">
                        <a:latin typeface="Comic Sans MS" pitchFamily="66" charset="0"/>
                        <a:ea typeface="Calibri"/>
                        <a:cs typeface="Latha"/>
                      </a:endParaRPr>
                    </a:p>
                  </a:txBody>
                  <a:tcPr marL="68580" marR="68580" marT="0" marB="0"/>
                </a:tc>
              </a:tr>
              <a:tr h="592011">
                <a:tc>
                  <a:txBody>
                    <a:bodyPr/>
                    <a:lstStyle/>
                    <a:p>
                      <a:pPr marL="342900" lvl="0" indent="-342900">
                        <a:lnSpc>
                          <a:spcPct val="107000"/>
                        </a:lnSpc>
                        <a:spcAft>
                          <a:spcPts val="0"/>
                        </a:spcAft>
                        <a:buFont typeface="+mj-lt"/>
                        <a:buNone/>
                      </a:pPr>
                      <a:r>
                        <a:rPr lang="en-IN" sz="1200" dirty="0" smtClean="0">
                          <a:solidFill>
                            <a:schemeClr val="tx1"/>
                          </a:solidFill>
                          <a:latin typeface="Comic Sans MS" pitchFamily="66" charset="0"/>
                          <a:ea typeface="Calibri"/>
                          <a:cs typeface="Times New Roman"/>
                          <a:hlinkMouseOver r:id="rId5" action="ppaction://hlinksldjump"/>
                        </a:rPr>
                        <a:t>3</a:t>
                      </a:r>
                      <a:endParaRPr lang="en-IN" sz="1200" dirty="0">
                        <a:solidFill>
                          <a:schemeClr val="tx1"/>
                        </a:solidFill>
                        <a:latin typeface="Comic Sans MS" pitchFamily="66" charset="0"/>
                        <a:ea typeface="Calibri"/>
                        <a:cs typeface="Times New Roman"/>
                      </a:endParaRPr>
                    </a:p>
                  </a:txBody>
                  <a:tcPr marL="68580" marR="68580" marT="0" marB="0"/>
                </a:tc>
                <a:tc>
                  <a:txBody>
                    <a:bodyPr/>
                    <a:lstStyle/>
                    <a:p>
                      <a:pPr>
                        <a:lnSpc>
                          <a:spcPct val="107000"/>
                        </a:lnSpc>
                        <a:spcAft>
                          <a:spcPts val="0"/>
                        </a:spcAft>
                      </a:pPr>
                      <a:r>
                        <a:rPr lang="en-IN" sz="1200" dirty="0">
                          <a:latin typeface="Comic Sans MS" pitchFamily="66" charset="0"/>
                        </a:rPr>
                        <a:t>12BR-007-MDR</a:t>
                      </a:r>
                      <a:endParaRPr lang="en-IN" sz="1200" dirty="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dirty="0">
                          <a:latin typeface="Comic Sans MS" pitchFamily="66" charset="0"/>
                        </a:rPr>
                        <a:t>MAIN DRIVE ROD</a:t>
                      </a:r>
                      <a:endParaRPr lang="en-IN" sz="1200" dirty="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dirty="0">
                          <a:latin typeface="Comic Sans MS" pitchFamily="66" charset="0"/>
                        </a:rPr>
                        <a:t>Ø20x235 mm </a:t>
                      </a:r>
                      <a:r>
                        <a:rPr lang="en-IN" sz="1200" dirty="0" err="1">
                          <a:latin typeface="Comic Sans MS" pitchFamily="66" charset="0"/>
                        </a:rPr>
                        <a:t>lg</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MS</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1</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NO’S</a:t>
                      </a:r>
                      <a:endParaRPr lang="en-IN" sz="1200" dirty="0">
                        <a:latin typeface="Comic Sans MS" pitchFamily="66" charset="0"/>
                        <a:ea typeface="Calibri"/>
                        <a:cs typeface="Latha"/>
                      </a:endParaRPr>
                    </a:p>
                  </a:txBody>
                  <a:tcPr marL="68580" marR="68580" marT="0" marB="0"/>
                </a:tc>
              </a:tr>
              <a:tr h="1301611">
                <a:tc>
                  <a:txBody>
                    <a:bodyPr/>
                    <a:lstStyle/>
                    <a:p>
                      <a:pPr marL="342900" lvl="0" indent="-342900">
                        <a:lnSpc>
                          <a:spcPct val="107000"/>
                        </a:lnSpc>
                        <a:spcAft>
                          <a:spcPts val="0"/>
                        </a:spcAft>
                        <a:buFont typeface="+mj-lt"/>
                        <a:buNone/>
                      </a:pPr>
                      <a:r>
                        <a:rPr lang="en-IN" sz="1200" dirty="0" smtClean="0">
                          <a:solidFill>
                            <a:schemeClr val="tx1"/>
                          </a:solidFill>
                          <a:latin typeface="Comic Sans MS" pitchFamily="66" charset="0"/>
                          <a:ea typeface="Calibri"/>
                          <a:cs typeface="Times New Roman"/>
                          <a:hlinkClick r:id="rId6" action="ppaction://hlinksldjump"/>
                        </a:rPr>
                        <a:t>4</a:t>
                      </a:r>
                      <a:endParaRPr lang="en-IN" sz="1200" dirty="0">
                        <a:solidFill>
                          <a:schemeClr val="tx1"/>
                        </a:solidFill>
                        <a:latin typeface="Comic Sans MS" pitchFamily="66" charset="0"/>
                        <a:ea typeface="Calibri"/>
                        <a:cs typeface="Times New Roman"/>
                      </a:endParaRPr>
                    </a:p>
                  </a:txBody>
                  <a:tcPr marL="68580" marR="68580" marT="0" marB="0"/>
                </a:tc>
                <a:tc>
                  <a:txBody>
                    <a:bodyPr/>
                    <a:lstStyle/>
                    <a:p>
                      <a:pPr>
                        <a:lnSpc>
                          <a:spcPct val="107000"/>
                        </a:lnSpc>
                        <a:spcAft>
                          <a:spcPts val="0"/>
                        </a:spcAft>
                      </a:pPr>
                      <a:r>
                        <a:rPr lang="en-IN" sz="1200" dirty="0">
                          <a:latin typeface="Comic Sans MS" pitchFamily="66" charset="0"/>
                        </a:rPr>
                        <a:t>12BR-008-PNMS</a:t>
                      </a:r>
                      <a:endParaRPr lang="en-IN" sz="1200" dirty="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dirty="0">
                          <a:latin typeface="Comic Sans MS" pitchFamily="66" charset="0"/>
                        </a:rPr>
                        <a:t>SS PIN FOR DRIVE ROD WITH MAINSHAFT</a:t>
                      </a:r>
                      <a:endParaRPr lang="en-IN" sz="1200" dirty="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dirty="0">
                          <a:latin typeface="Comic Sans MS" pitchFamily="66" charset="0"/>
                        </a:rPr>
                        <a:t>Ø12x52 mm </a:t>
                      </a:r>
                      <a:r>
                        <a:rPr lang="en-IN" sz="1200" dirty="0" err="1">
                          <a:latin typeface="Comic Sans MS" pitchFamily="66" charset="0"/>
                        </a:rPr>
                        <a:t>lg</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SS</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6</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NO’S</a:t>
                      </a:r>
                      <a:endParaRPr lang="en-IN" sz="1200" dirty="0">
                        <a:latin typeface="Comic Sans MS" pitchFamily="66" charset="0"/>
                        <a:ea typeface="Calibri"/>
                        <a:cs typeface="Latha"/>
                      </a:endParaRPr>
                    </a:p>
                  </a:txBody>
                  <a:tcPr marL="68580" marR="68580" marT="0" marB="0"/>
                </a:tc>
              </a:tr>
              <a:tr h="592011">
                <a:tc>
                  <a:txBody>
                    <a:bodyPr/>
                    <a:lstStyle/>
                    <a:p>
                      <a:pPr marL="342900" lvl="0" indent="-342900">
                        <a:lnSpc>
                          <a:spcPct val="107000"/>
                        </a:lnSpc>
                        <a:spcAft>
                          <a:spcPts val="0"/>
                        </a:spcAft>
                        <a:buFont typeface="+mj-lt"/>
                        <a:buNone/>
                      </a:pPr>
                      <a:r>
                        <a:rPr lang="en-IN" sz="1200" dirty="0" smtClean="0">
                          <a:latin typeface="Comic Sans MS" pitchFamily="66" charset="0"/>
                          <a:ea typeface="Calibri"/>
                          <a:cs typeface="Times New Roman"/>
                          <a:hlinkClick r:id="rId7" action="ppaction://hlinksldjump"/>
                        </a:rPr>
                        <a:t>5</a:t>
                      </a:r>
                      <a:endParaRPr lang="en-IN" sz="1200" dirty="0">
                        <a:latin typeface="Comic Sans MS" pitchFamily="66" charset="0"/>
                        <a:ea typeface="Calibri"/>
                        <a:cs typeface="Times New Roman"/>
                      </a:endParaRPr>
                    </a:p>
                  </a:txBody>
                  <a:tcPr marL="68580" marR="68580" marT="0" marB="0"/>
                </a:tc>
                <a:tc>
                  <a:txBody>
                    <a:bodyPr/>
                    <a:lstStyle/>
                    <a:p>
                      <a:pPr>
                        <a:lnSpc>
                          <a:spcPct val="107000"/>
                        </a:lnSpc>
                        <a:spcAft>
                          <a:spcPts val="0"/>
                        </a:spcAft>
                      </a:pPr>
                      <a:r>
                        <a:rPr lang="en-IN" sz="1200" dirty="0">
                          <a:latin typeface="Comic Sans MS" pitchFamily="66" charset="0"/>
                        </a:rPr>
                        <a:t>12BR-009-A-REB</a:t>
                      </a:r>
                      <a:endParaRPr lang="en-IN" sz="1200" dirty="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dirty="0">
                          <a:latin typeface="Comic Sans MS" pitchFamily="66" charset="0"/>
                        </a:rPr>
                        <a:t>ROD END BEARING A</a:t>
                      </a:r>
                      <a:endParaRPr lang="en-IN" sz="1200" dirty="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dirty="0">
                          <a:latin typeface="Comic Sans MS" pitchFamily="66" charset="0"/>
                        </a:rPr>
                        <a:t>Ø10 mm</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10 POS MALE </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3</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NO’S</a:t>
                      </a:r>
                      <a:endParaRPr lang="en-IN" sz="1200" dirty="0">
                        <a:latin typeface="Comic Sans MS" pitchFamily="66" charset="0"/>
                        <a:ea typeface="Calibri"/>
                        <a:cs typeface="Latha"/>
                      </a:endParaRPr>
                    </a:p>
                  </a:txBody>
                  <a:tcPr marL="68580" marR="68580" marT="0" marB="0"/>
                </a:tc>
              </a:tr>
              <a:tr h="592011">
                <a:tc>
                  <a:txBody>
                    <a:bodyPr/>
                    <a:lstStyle/>
                    <a:p>
                      <a:pPr marL="342900" lvl="0" indent="-342900">
                        <a:lnSpc>
                          <a:spcPct val="107000"/>
                        </a:lnSpc>
                        <a:spcAft>
                          <a:spcPts val="0"/>
                        </a:spcAft>
                        <a:buFont typeface="+mj-lt"/>
                        <a:buNone/>
                      </a:pPr>
                      <a:r>
                        <a:rPr lang="en-IN" sz="1200" dirty="0" smtClean="0">
                          <a:latin typeface="Comic Sans MS" pitchFamily="66" charset="0"/>
                          <a:ea typeface="Calibri"/>
                          <a:cs typeface="Times New Roman"/>
                          <a:hlinkClick r:id="rId6" action="ppaction://hlinksldjump"/>
                        </a:rPr>
                        <a:t>6</a:t>
                      </a:r>
                      <a:endParaRPr lang="en-IN" sz="1200" dirty="0">
                        <a:latin typeface="Comic Sans MS" pitchFamily="66" charset="0"/>
                        <a:ea typeface="Calibri"/>
                        <a:cs typeface="Times New Roman"/>
                      </a:endParaRPr>
                    </a:p>
                  </a:txBody>
                  <a:tcPr marL="68580" marR="68580" marT="0" marB="0"/>
                </a:tc>
                <a:tc>
                  <a:txBody>
                    <a:bodyPr/>
                    <a:lstStyle/>
                    <a:p>
                      <a:pPr>
                        <a:lnSpc>
                          <a:spcPct val="107000"/>
                        </a:lnSpc>
                        <a:spcAft>
                          <a:spcPts val="0"/>
                        </a:spcAft>
                      </a:pPr>
                      <a:r>
                        <a:rPr lang="en-IN" sz="1200" dirty="0">
                          <a:latin typeface="Comic Sans MS" pitchFamily="66" charset="0"/>
                        </a:rPr>
                        <a:t>12BR-009-B-REB</a:t>
                      </a:r>
                      <a:endParaRPr lang="en-IN" sz="1200" dirty="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dirty="0">
                          <a:latin typeface="Comic Sans MS" pitchFamily="66" charset="0"/>
                        </a:rPr>
                        <a:t>ROD END BEARING B</a:t>
                      </a:r>
                      <a:endParaRPr lang="en-IN" sz="1200" dirty="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dirty="0">
                          <a:latin typeface="Comic Sans MS" pitchFamily="66" charset="0"/>
                        </a:rPr>
                        <a:t>Ø12 mm</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12 POS FEMALE </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2</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NO’S</a:t>
                      </a:r>
                      <a:endParaRPr lang="en-IN" sz="1200" dirty="0">
                        <a:latin typeface="Comic Sans MS" pitchFamily="66" charset="0"/>
                        <a:ea typeface="Calibri"/>
                        <a:cs typeface="Latha"/>
                      </a:endParaRPr>
                    </a:p>
                  </a:txBody>
                  <a:tcPr marL="68580" marR="68580" marT="0" marB="0"/>
                </a:tc>
              </a:tr>
              <a:tr h="439501">
                <a:tc>
                  <a:txBody>
                    <a:bodyPr/>
                    <a:lstStyle/>
                    <a:p>
                      <a:pPr marL="342900" lvl="0" indent="-342900">
                        <a:lnSpc>
                          <a:spcPct val="107000"/>
                        </a:lnSpc>
                        <a:spcAft>
                          <a:spcPts val="0"/>
                        </a:spcAft>
                        <a:buFont typeface="+mj-lt"/>
                        <a:buNone/>
                      </a:pPr>
                      <a:r>
                        <a:rPr lang="en-IN" sz="1200" dirty="0" smtClean="0">
                          <a:latin typeface="Comic Sans MS" pitchFamily="66" charset="0"/>
                          <a:ea typeface="Calibri"/>
                          <a:cs typeface="Times New Roman"/>
                        </a:rPr>
                        <a:t>7</a:t>
                      </a:r>
                      <a:endParaRPr lang="en-IN" sz="1200" dirty="0">
                        <a:latin typeface="Comic Sans MS" pitchFamily="66" charset="0"/>
                        <a:ea typeface="Calibri"/>
                        <a:cs typeface="Times New Roman"/>
                      </a:endParaRPr>
                    </a:p>
                  </a:txBody>
                  <a:tcPr marL="68580" marR="68580" marT="0" marB="0"/>
                </a:tc>
                <a:tc>
                  <a:txBody>
                    <a:bodyPr/>
                    <a:lstStyle/>
                    <a:p>
                      <a:pPr>
                        <a:lnSpc>
                          <a:spcPct val="107000"/>
                        </a:lnSpc>
                        <a:spcAft>
                          <a:spcPts val="0"/>
                        </a:spcAft>
                      </a:pPr>
                      <a:r>
                        <a:rPr lang="en-IN" sz="1200" dirty="0">
                          <a:latin typeface="Comic Sans MS" pitchFamily="66" charset="0"/>
                        </a:rPr>
                        <a:t>12BR-009-01-BTD</a:t>
                      </a:r>
                      <a:endParaRPr lang="en-IN" sz="1200" dirty="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dirty="0">
                          <a:latin typeface="Comic Sans MS" pitchFamily="66" charset="0"/>
                        </a:rPr>
                        <a:t>BEARING SPEC.</a:t>
                      </a:r>
                      <a:endParaRPr lang="en-IN" sz="1200" dirty="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dirty="0">
                          <a:latin typeface="Comic Sans MS" pitchFamily="66" charset="0"/>
                        </a:rPr>
                        <a:t>62x25 mm</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6305ZZ</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2</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rPr>
                        <a:t>NO’S</a:t>
                      </a:r>
                      <a:endParaRPr lang="en-IN" sz="1200" dirty="0">
                        <a:latin typeface="Comic Sans MS" pitchFamily="66" charset="0"/>
                        <a:ea typeface="Calibri"/>
                        <a:cs typeface="Latha"/>
                      </a:endParaRPr>
                    </a:p>
                  </a:txBody>
                  <a:tcPr marL="68580" marR="68580" marT="0" marB="0"/>
                </a:tc>
              </a:tr>
            </a:tbl>
          </a:graphicData>
        </a:graphic>
      </p:graphicFrame>
      <p:sp>
        <p:nvSpPr>
          <p:cNvPr id="7" name="Slide Number Placeholder 6"/>
          <p:cNvSpPr>
            <a:spLocks noGrp="1"/>
          </p:cNvSpPr>
          <p:nvPr>
            <p:ph type="sldNum" sz="quarter" idx="12"/>
          </p:nvPr>
        </p:nvSpPr>
        <p:spPr/>
        <p:txBody>
          <a:bodyPr/>
          <a:lstStyle/>
          <a:p>
            <a:fld id="{5E305930-9F17-47B2-A747-CE4A2471843A}" type="slidenum">
              <a:rPr lang="en-IN" smtClean="0"/>
              <a:pPr/>
              <a:t>3</a:t>
            </a:fld>
            <a:endParaRPr lang="en-IN" dirty="0"/>
          </a:p>
        </p:txBody>
      </p:sp>
    </p:spTree>
  </p:cSld>
  <p:clrMapOvr>
    <a:masterClrMapping/>
  </p:clrMapOvr>
  <p:transition>
    <p:pull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sz="3800" dirty="0" smtClean="0"/>
              <a:t>STUD FOR ISOLATING CONTACT(M6,M8)</a:t>
            </a:r>
            <a:endParaRPr lang="en-IN" sz="3800" dirty="0"/>
          </a:p>
        </p:txBody>
      </p:sp>
      <p:pic>
        <p:nvPicPr>
          <p:cNvPr id="4" name="Content Placeholder 3" descr="W.A OF MAIN SHAFT.JPG"/>
          <p:cNvPicPr>
            <a:picLocks noGrp="1" noChangeAspect="1"/>
          </p:cNvPicPr>
          <p:nvPr>
            <p:ph idx="1"/>
          </p:nvPr>
        </p:nvPicPr>
        <p:blipFill>
          <a:blip r:embed="rId2" cstate="print">
            <a:lum bright="-20000"/>
          </a:blip>
          <a:srcRect l="21323" t="17647" r="16912" b="26471"/>
          <a:stretch>
            <a:fillRect/>
          </a:stretch>
        </p:blipFill>
        <p:spPr>
          <a:xfrm rot="10800000">
            <a:off x="2643174" y="1000108"/>
            <a:ext cx="3571900" cy="2071702"/>
          </a:xfrm>
          <a:ln w="76200">
            <a:solidFill>
              <a:srgbClr val="1A743C"/>
            </a:solidFill>
          </a:ln>
        </p:spPr>
      </p:pic>
      <p:sp>
        <p:nvSpPr>
          <p:cNvPr id="5" name="TextBox 4"/>
          <p:cNvSpPr txBox="1"/>
          <p:nvPr/>
        </p:nvSpPr>
        <p:spPr>
          <a:xfrm>
            <a:off x="857224" y="3929066"/>
            <a:ext cx="7286676" cy="3970318"/>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Stud is used for combining isolating contact with terminal for locking purpose.</a:t>
            </a:r>
          </a:p>
          <a:p>
            <a:pPr>
              <a:lnSpc>
                <a:spcPct val="150000"/>
              </a:lnSpc>
              <a:buFont typeface="Arial" pitchFamily="34" charset="0"/>
              <a:buChar char="•"/>
            </a:pPr>
            <a:r>
              <a:rPr lang="en-IN" dirty="0" smtClean="0">
                <a:latin typeface="Comic Sans MS" pitchFamily="66" charset="0"/>
              </a:rPr>
              <a:t>It is made up of steel as well as mild steel  for reducing weight and increased strength.</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30</a:t>
            </a:fld>
            <a:endParaRPr lang="en-IN" dirty="0"/>
          </a:p>
        </p:txBody>
      </p:sp>
    </p:spTree>
  </p:cSld>
  <p:clrMapOvr>
    <a:masterClrMapping/>
  </p:clrMapOvr>
  <p:transition>
    <p:pull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dirty="0" smtClean="0"/>
              <a:t>SELF ALIGN SPRING</a:t>
            </a:r>
            <a:endParaRPr lang="en-IN" dirty="0"/>
          </a:p>
        </p:txBody>
      </p:sp>
      <p:pic>
        <p:nvPicPr>
          <p:cNvPr id="4" name="Content Placeholder 3" descr="W.A OF MAIN SHAFT.JPG"/>
          <p:cNvPicPr>
            <a:picLocks noGrp="1" noChangeAspect="1"/>
          </p:cNvPicPr>
          <p:nvPr>
            <p:ph idx="1"/>
          </p:nvPr>
        </p:nvPicPr>
        <p:blipFill>
          <a:blip r:embed="rId2" cstate="print">
            <a:lum bright="20000"/>
          </a:blip>
          <a:srcRect t="38236" b="23529"/>
          <a:stretch>
            <a:fillRect/>
          </a:stretch>
        </p:blipFill>
        <p:spPr>
          <a:xfrm rot="10800000">
            <a:off x="2643174" y="1142984"/>
            <a:ext cx="3643338" cy="2143140"/>
          </a:xfrm>
          <a:ln w="76200">
            <a:solidFill>
              <a:srgbClr val="1A743C"/>
            </a:solidFill>
          </a:ln>
        </p:spPr>
      </p:pic>
      <p:sp>
        <p:nvSpPr>
          <p:cNvPr id="5" name="TextBox 4"/>
          <p:cNvSpPr txBox="1"/>
          <p:nvPr/>
        </p:nvSpPr>
        <p:spPr>
          <a:xfrm>
            <a:off x="857224" y="3929066"/>
            <a:ext cx="7286676" cy="1754326"/>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Self aligning spring is used in isolating contact for clipping purpose to retain its initial position.</a:t>
            </a:r>
          </a:p>
          <a:p>
            <a:pPr>
              <a:lnSpc>
                <a:spcPct val="150000"/>
              </a:lnSpc>
              <a:buFont typeface="Arial" pitchFamily="34" charset="0"/>
              <a:buChar char="•"/>
            </a:pPr>
            <a:r>
              <a:rPr lang="en-IN" dirty="0" smtClean="0">
                <a:latin typeface="Comic Sans MS" pitchFamily="66" charset="0"/>
              </a:rPr>
              <a:t>It is made of Mild steel having high modulus of elasticity and tensile strength</a:t>
            </a:r>
            <a:endParaRPr lang="en-IN" dirty="0">
              <a:latin typeface="Comic Sans MS" pitchFamily="66" charset="0"/>
            </a:endParaRPr>
          </a:p>
        </p:txBody>
      </p:sp>
      <p:sp>
        <p:nvSpPr>
          <p:cNvPr id="6" name="Slide Number Placeholder 5"/>
          <p:cNvSpPr>
            <a:spLocks noGrp="1"/>
          </p:cNvSpPr>
          <p:nvPr>
            <p:ph type="sldNum" sz="quarter" idx="12"/>
          </p:nvPr>
        </p:nvSpPr>
        <p:spPr/>
        <p:txBody>
          <a:bodyPr/>
          <a:lstStyle/>
          <a:p>
            <a:fld id="{5E305930-9F17-47B2-A747-CE4A2471843A}" type="slidenum">
              <a:rPr lang="en-IN" smtClean="0"/>
              <a:pPr/>
              <a:t>31</a:t>
            </a:fld>
            <a:endParaRPr lang="en-IN" dirty="0"/>
          </a:p>
        </p:txBody>
      </p:sp>
    </p:spTree>
  </p:cSld>
  <p:clrMapOvr>
    <a:masterClrMapping/>
  </p:clrMapOvr>
  <p:transition>
    <p:pull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sz="3900" dirty="0" smtClean="0"/>
              <a:t>MOVING CONTACT BLOCK(800&amp;1250A)</a:t>
            </a:r>
            <a:endParaRPr lang="en-IN" sz="3900" dirty="0"/>
          </a:p>
        </p:txBody>
      </p:sp>
      <p:pic>
        <p:nvPicPr>
          <p:cNvPr id="4" name="Content Placeholder 3" descr="W.A OF MAIN SHAFT.JPG"/>
          <p:cNvPicPr>
            <a:picLocks noGrp="1" noChangeAspect="1"/>
          </p:cNvPicPr>
          <p:nvPr>
            <p:ph idx="1"/>
          </p:nvPr>
        </p:nvPicPr>
        <p:blipFill>
          <a:blip r:embed="rId2" cstate="print">
            <a:lum bright="20000"/>
          </a:blip>
          <a:srcRect l="25000" t="28125" r="37500" b="28125"/>
          <a:stretch>
            <a:fillRect/>
          </a:stretch>
        </p:blipFill>
        <p:spPr>
          <a:xfrm rot="10800000">
            <a:off x="2714611" y="1071546"/>
            <a:ext cx="3857651" cy="2286016"/>
          </a:xfrm>
          <a:ln w="76200">
            <a:solidFill>
              <a:srgbClr val="1A743C"/>
            </a:solidFill>
          </a:ln>
        </p:spPr>
      </p:pic>
      <p:sp>
        <p:nvSpPr>
          <p:cNvPr id="5" name="TextBox 4"/>
          <p:cNvSpPr txBox="1"/>
          <p:nvPr/>
        </p:nvSpPr>
        <p:spPr>
          <a:xfrm>
            <a:off x="857224" y="3929066"/>
            <a:ext cx="7286676" cy="3554819"/>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Moving contact block is used in bottom of vacuum interrupter for conducting current through copper flexible to Bottom terminal.</a:t>
            </a:r>
          </a:p>
          <a:p>
            <a:pPr>
              <a:lnSpc>
                <a:spcPct val="150000"/>
              </a:lnSpc>
              <a:buFont typeface="Arial" pitchFamily="34" charset="0"/>
              <a:buChar char="•"/>
            </a:pPr>
            <a:r>
              <a:rPr lang="en-IN" dirty="0" smtClean="0">
                <a:latin typeface="Comic Sans MS" pitchFamily="66" charset="0"/>
              </a:rPr>
              <a:t>Ely. Copper is used for higher electricity conductivity.</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32</a:t>
            </a:fld>
            <a:endParaRPr lang="en-IN" dirty="0"/>
          </a:p>
        </p:txBody>
      </p:sp>
    </p:spTree>
  </p:cSld>
  <p:clrMapOvr>
    <a:masterClrMapping/>
  </p:clrMapOvr>
  <p:transition>
    <p:pull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3900" dirty="0" smtClean="0"/>
              <a:t>COPPER FLEXIBLE (1250A &amp; 800A)</a:t>
            </a:r>
            <a:endParaRPr lang="en-IN" sz="3900" dirty="0"/>
          </a:p>
        </p:txBody>
      </p:sp>
      <p:pic>
        <p:nvPicPr>
          <p:cNvPr id="4" name="Content Placeholder 3" descr="W.A OF MAIN SHAFT.JPG"/>
          <p:cNvPicPr>
            <a:picLocks noGrp="1" noChangeAspect="1"/>
          </p:cNvPicPr>
          <p:nvPr>
            <p:ph idx="1"/>
          </p:nvPr>
        </p:nvPicPr>
        <p:blipFill>
          <a:blip r:embed="rId2" cstate="print">
            <a:lum bright="30000"/>
          </a:blip>
          <a:stretch>
            <a:fillRect/>
          </a:stretch>
        </p:blipFill>
        <p:spPr>
          <a:xfrm rot="10800000">
            <a:off x="928662" y="1071546"/>
            <a:ext cx="3810026" cy="2857520"/>
          </a:xfrm>
          <a:ln w="76200">
            <a:solidFill>
              <a:srgbClr val="1A743C"/>
            </a:solidFill>
          </a:ln>
        </p:spPr>
      </p:pic>
      <p:sp>
        <p:nvSpPr>
          <p:cNvPr id="5" name="TextBox 4"/>
          <p:cNvSpPr txBox="1"/>
          <p:nvPr/>
        </p:nvSpPr>
        <p:spPr>
          <a:xfrm>
            <a:off x="857224" y="3929066"/>
            <a:ext cx="7286676" cy="3693319"/>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Copper flexible is used to conduct electricity from Moving Contact Block to the Bottom terminal.</a:t>
            </a:r>
          </a:p>
          <a:p>
            <a:pPr>
              <a:lnSpc>
                <a:spcPct val="150000"/>
              </a:lnSpc>
              <a:buFont typeface="Arial" pitchFamily="34" charset="0"/>
              <a:buChar char="•"/>
            </a:pPr>
            <a:r>
              <a:rPr lang="en-IN" dirty="0" smtClean="0">
                <a:latin typeface="Comic Sans MS" pitchFamily="66" charset="0"/>
              </a:rPr>
              <a:t>It is made of number of strips together to made flexible for required movement.</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pic>
        <p:nvPicPr>
          <p:cNvPr id="6" name="Picture 5" descr="COPPER FLEXIBLE(800A).JPG"/>
          <p:cNvPicPr>
            <a:picLocks noChangeAspect="1"/>
          </p:cNvPicPr>
          <p:nvPr/>
        </p:nvPicPr>
        <p:blipFill>
          <a:blip r:embed="rId3" cstate="print">
            <a:lum bright="30000"/>
          </a:blip>
          <a:stretch>
            <a:fillRect/>
          </a:stretch>
        </p:blipFill>
        <p:spPr>
          <a:xfrm>
            <a:off x="4714876" y="1071546"/>
            <a:ext cx="4214810" cy="2857520"/>
          </a:xfrm>
          <a:prstGeom prst="rect">
            <a:avLst/>
          </a:prstGeom>
          <a:ln w="76200">
            <a:solidFill>
              <a:srgbClr val="1A743C"/>
            </a:solidFill>
          </a:ln>
        </p:spPr>
      </p:pic>
      <p:sp>
        <p:nvSpPr>
          <p:cNvPr id="7" name="Slide Number Placeholder 6"/>
          <p:cNvSpPr>
            <a:spLocks noGrp="1"/>
          </p:cNvSpPr>
          <p:nvPr>
            <p:ph type="sldNum" sz="quarter" idx="12"/>
          </p:nvPr>
        </p:nvSpPr>
        <p:spPr/>
        <p:txBody>
          <a:bodyPr/>
          <a:lstStyle/>
          <a:p>
            <a:fld id="{5E305930-9F17-47B2-A747-CE4A2471843A}" type="slidenum">
              <a:rPr lang="en-IN" smtClean="0"/>
              <a:pPr/>
              <a:t>33</a:t>
            </a:fld>
            <a:endParaRPr lang="en-IN" dirty="0"/>
          </a:p>
        </p:txBody>
      </p:sp>
    </p:spTree>
  </p:cSld>
  <p:clrMapOvr>
    <a:masterClrMapping/>
  </p:clrMapOvr>
  <p:transition>
    <p:pull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3900" dirty="0" smtClean="0"/>
              <a:t>DRIVE ROD FOR POLE</a:t>
            </a:r>
            <a:endParaRPr lang="en-IN" sz="3900" dirty="0"/>
          </a:p>
        </p:txBody>
      </p:sp>
      <p:pic>
        <p:nvPicPr>
          <p:cNvPr id="4" name="Content Placeholder 3" descr="W.A OF MAIN SHAFT.JPG"/>
          <p:cNvPicPr>
            <a:picLocks noGrp="1" noChangeAspect="1"/>
          </p:cNvPicPr>
          <p:nvPr>
            <p:ph idx="1"/>
          </p:nvPr>
        </p:nvPicPr>
        <p:blipFill>
          <a:blip r:embed="rId2" cstate="print">
            <a:lum bright="40000"/>
          </a:blip>
          <a:srcRect l="23125" r="24375"/>
          <a:stretch>
            <a:fillRect/>
          </a:stretch>
        </p:blipFill>
        <p:spPr>
          <a:xfrm rot="10800000">
            <a:off x="2857488" y="1071544"/>
            <a:ext cx="3500462" cy="2857519"/>
          </a:xfrm>
          <a:ln w="76200">
            <a:solidFill>
              <a:srgbClr val="1A743C"/>
            </a:solidFill>
          </a:ln>
        </p:spPr>
      </p:pic>
      <p:sp>
        <p:nvSpPr>
          <p:cNvPr id="5" name="TextBox 4"/>
          <p:cNvSpPr txBox="1"/>
          <p:nvPr/>
        </p:nvSpPr>
        <p:spPr>
          <a:xfrm>
            <a:off x="857224" y="3929066"/>
            <a:ext cx="7286676" cy="3970318"/>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Drive rod is used to drive the bottom interrupter for opening and closing by the action of spring charging mechanism.</a:t>
            </a:r>
          </a:p>
          <a:p>
            <a:pPr>
              <a:lnSpc>
                <a:spcPct val="150000"/>
              </a:lnSpc>
              <a:buFont typeface="Arial" pitchFamily="34" charset="0"/>
              <a:buChar char="•"/>
            </a:pPr>
            <a:r>
              <a:rPr lang="en-IN" dirty="0" smtClean="0">
                <a:latin typeface="Comic Sans MS" pitchFamily="66" charset="0"/>
              </a:rPr>
              <a:t> It is made up of Mild steel because it has great strength  to withstand sudden impact load.</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34</a:t>
            </a:fld>
            <a:endParaRPr lang="en-IN" dirty="0"/>
          </a:p>
        </p:txBody>
      </p:sp>
    </p:spTree>
  </p:cSld>
  <p:clrMapOvr>
    <a:masterClrMapping/>
  </p:clrMapOvr>
  <p:transition>
    <p:pull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3900" dirty="0" smtClean="0"/>
              <a:t>INSULATOR FOR DRIVE ROD</a:t>
            </a:r>
            <a:endParaRPr lang="en-IN" sz="3900" dirty="0"/>
          </a:p>
        </p:txBody>
      </p:sp>
      <p:pic>
        <p:nvPicPr>
          <p:cNvPr id="4" name="Content Placeholder 3" descr="W.A OF MAIN SHAFT.JPG"/>
          <p:cNvPicPr>
            <a:picLocks noGrp="1" noChangeAspect="1"/>
          </p:cNvPicPr>
          <p:nvPr>
            <p:ph idx="1"/>
          </p:nvPr>
        </p:nvPicPr>
        <p:blipFill>
          <a:blip r:embed="rId2" cstate="print">
            <a:lum bright="30000"/>
          </a:blip>
          <a:srcRect l="18368" t="17347" r="20408" b="6463"/>
          <a:stretch>
            <a:fillRect/>
          </a:stretch>
        </p:blipFill>
        <p:spPr>
          <a:xfrm rot="10800000">
            <a:off x="2786050" y="1071546"/>
            <a:ext cx="3286148" cy="2286016"/>
          </a:xfrm>
          <a:ln w="76200">
            <a:solidFill>
              <a:srgbClr val="1A743C"/>
            </a:solidFill>
          </a:ln>
        </p:spPr>
      </p:pic>
      <p:sp>
        <p:nvSpPr>
          <p:cNvPr id="5" name="TextBox 4"/>
          <p:cNvSpPr txBox="1"/>
          <p:nvPr/>
        </p:nvSpPr>
        <p:spPr>
          <a:xfrm>
            <a:off x="857224" y="3929066"/>
            <a:ext cx="7286676" cy="4801314"/>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Drive rod is inserted in the insulator for insulation from the Bottom terminal.</a:t>
            </a:r>
          </a:p>
          <a:p>
            <a:pPr>
              <a:lnSpc>
                <a:spcPct val="150000"/>
              </a:lnSpc>
              <a:buFont typeface="Arial" pitchFamily="34" charset="0"/>
              <a:buChar char="•"/>
            </a:pPr>
            <a:r>
              <a:rPr lang="en-IN" dirty="0" smtClean="0">
                <a:latin typeface="Comic Sans MS" pitchFamily="66" charset="0"/>
              </a:rPr>
              <a:t>It is made up of epoxy because of high heat resisting and electrical insulating properties.</a:t>
            </a: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35</a:t>
            </a:fld>
            <a:endParaRPr lang="en-IN" dirty="0"/>
          </a:p>
        </p:txBody>
      </p:sp>
    </p:spTree>
  </p:cSld>
  <p:clrMapOvr>
    <a:masterClrMapping/>
  </p:clrMapOvr>
  <p:transition>
    <p:pull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3900" dirty="0" smtClean="0"/>
              <a:t>OUTER CLOSING SPRING</a:t>
            </a:r>
            <a:endParaRPr lang="en-IN" sz="3900" dirty="0"/>
          </a:p>
        </p:txBody>
      </p:sp>
      <p:pic>
        <p:nvPicPr>
          <p:cNvPr id="4" name="Content Placeholder 3" descr="W.A OF MAIN SHAFT.JPG"/>
          <p:cNvPicPr>
            <a:picLocks noGrp="1" noChangeAspect="1"/>
          </p:cNvPicPr>
          <p:nvPr>
            <p:ph idx="1"/>
          </p:nvPr>
        </p:nvPicPr>
        <p:blipFill>
          <a:blip r:embed="rId2" cstate="print">
            <a:lum bright="20000"/>
          </a:blip>
          <a:srcRect l="5357" r="7143" b="6250"/>
          <a:stretch>
            <a:fillRect/>
          </a:stretch>
        </p:blipFill>
        <p:spPr>
          <a:xfrm rot="10800000">
            <a:off x="2786049" y="1000108"/>
            <a:ext cx="3500462" cy="2214578"/>
          </a:xfrm>
          <a:ln w="76200">
            <a:solidFill>
              <a:srgbClr val="1A743C"/>
            </a:solidFill>
          </a:ln>
        </p:spPr>
      </p:pic>
      <p:sp>
        <p:nvSpPr>
          <p:cNvPr id="5" name="TextBox 4"/>
          <p:cNvSpPr txBox="1"/>
          <p:nvPr/>
        </p:nvSpPr>
        <p:spPr>
          <a:xfrm>
            <a:off x="857224" y="3214686"/>
            <a:ext cx="7286676" cy="5216813"/>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Outer closing spring is the main spring which is used to store charge for closing purpose.</a:t>
            </a:r>
          </a:p>
          <a:p>
            <a:pPr>
              <a:lnSpc>
                <a:spcPct val="150000"/>
              </a:lnSpc>
              <a:buFont typeface="Arial" pitchFamily="34" charset="0"/>
              <a:buChar char="•"/>
            </a:pPr>
            <a:r>
              <a:rPr lang="en-IN" dirty="0" smtClean="0">
                <a:latin typeface="Comic Sans MS" pitchFamily="66" charset="0"/>
              </a:rPr>
              <a:t>It is an open coil spring which is compressed for storing the charge.</a:t>
            </a:r>
          </a:p>
          <a:p>
            <a:pPr>
              <a:lnSpc>
                <a:spcPct val="150000"/>
              </a:lnSpc>
              <a:buFont typeface="Arial" pitchFamily="34" charset="0"/>
              <a:buChar char="•"/>
            </a:pPr>
            <a:r>
              <a:rPr lang="en-IN" dirty="0" smtClean="0">
                <a:latin typeface="Comic Sans MS" pitchFamily="66" charset="0"/>
              </a:rPr>
              <a:t>It is made of spring steel  which is processed via heat or mechanical treatment to have a high yield stress. This allows it to undergo deflection without permanent deformation.</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36</a:t>
            </a:fld>
            <a:endParaRPr lang="en-IN" dirty="0"/>
          </a:p>
        </p:txBody>
      </p:sp>
    </p:spTree>
  </p:cSld>
  <p:clrMapOvr>
    <a:masterClrMapping/>
  </p:clrMapOvr>
  <p:transition>
    <p:pull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sz="3900" dirty="0" smtClean="0"/>
              <a:t>LOCATING WASHER FOR CLOSING SPRING &amp; CONTACT SPRING</a:t>
            </a:r>
            <a:endParaRPr lang="en-IN" sz="3900" dirty="0"/>
          </a:p>
        </p:txBody>
      </p:sp>
      <p:pic>
        <p:nvPicPr>
          <p:cNvPr id="4" name="Content Placeholder 3" descr="W.A OF MAIN SHAFT.JPG"/>
          <p:cNvPicPr>
            <a:picLocks noGrp="1" noChangeAspect="1"/>
          </p:cNvPicPr>
          <p:nvPr>
            <p:ph idx="1"/>
          </p:nvPr>
        </p:nvPicPr>
        <p:blipFill>
          <a:blip r:embed="rId2" cstate="print">
            <a:lum bright="20000"/>
          </a:blip>
          <a:srcRect l="10227" r="19318" b="6060"/>
          <a:stretch>
            <a:fillRect/>
          </a:stretch>
        </p:blipFill>
        <p:spPr>
          <a:xfrm rot="10800000">
            <a:off x="428596" y="1214422"/>
            <a:ext cx="3000396" cy="2286016"/>
          </a:xfrm>
          <a:ln w="76200">
            <a:solidFill>
              <a:srgbClr val="1A743C"/>
            </a:solidFill>
          </a:ln>
        </p:spPr>
      </p:pic>
      <p:sp>
        <p:nvSpPr>
          <p:cNvPr id="5" name="TextBox 4"/>
          <p:cNvSpPr txBox="1"/>
          <p:nvPr/>
        </p:nvSpPr>
        <p:spPr>
          <a:xfrm>
            <a:off x="857224" y="3929066"/>
            <a:ext cx="7286676" cy="4385816"/>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Locating washer is used in closing spring assembly to hold the spring and the main rod, as swivel block and rod end bearing &amp; to hold the swivel block.</a:t>
            </a:r>
          </a:p>
          <a:p>
            <a:pPr>
              <a:lnSpc>
                <a:spcPct val="150000"/>
              </a:lnSpc>
              <a:buFont typeface="Arial" pitchFamily="34" charset="0"/>
              <a:buChar char="•"/>
            </a:pPr>
            <a:r>
              <a:rPr lang="en-IN" dirty="0" smtClean="0">
                <a:latin typeface="Comic Sans MS" pitchFamily="66" charset="0"/>
              </a:rPr>
              <a:t>It is made up of Mild steel because it has great strength  to withstand sudden impact load.</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37</a:t>
            </a:fld>
            <a:endParaRPr lang="en-IN" dirty="0"/>
          </a:p>
        </p:txBody>
      </p:sp>
      <p:pic>
        <p:nvPicPr>
          <p:cNvPr id="7" name="Content Placeholder 3" descr="W.A OF MAIN SHAFT.JPG"/>
          <p:cNvPicPr>
            <a:picLocks noChangeAspect="1"/>
          </p:cNvPicPr>
          <p:nvPr/>
        </p:nvPicPr>
        <p:blipFill>
          <a:blip r:embed="rId3" cstate="print">
            <a:lum bright="30000"/>
          </a:blip>
          <a:stretch>
            <a:fillRect/>
          </a:stretch>
        </p:blipFill>
        <p:spPr>
          <a:xfrm>
            <a:off x="6072198" y="1214422"/>
            <a:ext cx="2678925" cy="2286016"/>
          </a:xfrm>
          <a:prstGeom prst="rect">
            <a:avLst/>
          </a:prstGeom>
          <a:ln w="76200">
            <a:solidFill>
              <a:srgbClr val="1A743C"/>
            </a:solidFill>
          </a:ln>
        </p:spPr>
      </p:pic>
      <p:sp>
        <p:nvSpPr>
          <p:cNvPr id="8" name="TextBox 7"/>
          <p:cNvSpPr txBox="1"/>
          <p:nvPr/>
        </p:nvSpPr>
        <p:spPr>
          <a:xfrm>
            <a:off x="785786" y="3143248"/>
            <a:ext cx="2928958" cy="338554"/>
          </a:xfrm>
          <a:prstGeom prst="rect">
            <a:avLst/>
          </a:prstGeom>
          <a:noFill/>
        </p:spPr>
        <p:txBody>
          <a:bodyPr wrap="square" rtlCol="0">
            <a:spAutoFit/>
          </a:bodyPr>
          <a:lstStyle/>
          <a:p>
            <a:r>
              <a:rPr lang="en-IN" sz="1600" dirty="0" smtClean="0"/>
              <a:t> FOR CLOSING SPRING</a:t>
            </a:r>
            <a:endParaRPr lang="en-IN" sz="1600" dirty="0"/>
          </a:p>
        </p:txBody>
      </p:sp>
      <p:sp>
        <p:nvSpPr>
          <p:cNvPr id="9" name="Rectangle 8"/>
          <p:cNvSpPr/>
          <p:nvPr/>
        </p:nvSpPr>
        <p:spPr>
          <a:xfrm>
            <a:off x="6357950" y="3143248"/>
            <a:ext cx="2276351" cy="338554"/>
          </a:xfrm>
          <a:prstGeom prst="rect">
            <a:avLst/>
          </a:prstGeom>
        </p:spPr>
        <p:txBody>
          <a:bodyPr wrap="square">
            <a:spAutoFit/>
          </a:bodyPr>
          <a:lstStyle/>
          <a:p>
            <a:r>
              <a:rPr lang="en-IN" sz="1600" dirty="0" smtClean="0"/>
              <a:t>FOR CLOSING SPRING</a:t>
            </a:r>
            <a:endParaRPr lang="en-IN" sz="1600" dirty="0"/>
          </a:p>
        </p:txBody>
      </p:sp>
      <p:pic>
        <p:nvPicPr>
          <p:cNvPr id="10" name="Content Placeholder 3" descr="W.A OF MAIN SHAFT.JPG"/>
          <p:cNvPicPr>
            <a:picLocks noChangeAspect="1"/>
          </p:cNvPicPr>
          <p:nvPr/>
        </p:nvPicPr>
        <p:blipFill>
          <a:blip r:embed="rId4" cstate="print">
            <a:lum bright="10000"/>
          </a:blip>
          <a:srcRect l="17188"/>
          <a:stretch>
            <a:fillRect/>
          </a:stretch>
        </p:blipFill>
        <p:spPr>
          <a:xfrm>
            <a:off x="3428992" y="1214422"/>
            <a:ext cx="2571768" cy="2286016"/>
          </a:xfrm>
          <a:prstGeom prst="rect">
            <a:avLst/>
          </a:prstGeom>
          <a:solidFill>
            <a:schemeClr val="tx1">
              <a:lumMod val="85000"/>
              <a:lumOff val="15000"/>
            </a:schemeClr>
          </a:solidFill>
          <a:ln w="76200">
            <a:solidFill>
              <a:srgbClr val="1A743C"/>
            </a:solidFill>
          </a:ln>
        </p:spPr>
      </p:pic>
      <p:sp>
        <p:nvSpPr>
          <p:cNvPr id="11" name="Rectangle 10"/>
          <p:cNvSpPr/>
          <p:nvPr/>
        </p:nvSpPr>
        <p:spPr>
          <a:xfrm>
            <a:off x="3500430" y="3143248"/>
            <a:ext cx="2571768" cy="369332"/>
          </a:xfrm>
          <a:prstGeom prst="rect">
            <a:avLst/>
          </a:prstGeom>
        </p:spPr>
        <p:txBody>
          <a:bodyPr wrap="square">
            <a:spAutoFit/>
          </a:bodyPr>
          <a:lstStyle/>
          <a:p>
            <a:r>
              <a:rPr lang="en-IN" dirty="0" smtClean="0"/>
              <a:t>FOR HOLD OPEN SPRING</a:t>
            </a:r>
            <a:endParaRPr lang="en-IN" dirty="0"/>
          </a:p>
        </p:txBody>
      </p:sp>
    </p:spTree>
  </p:cSld>
  <p:clrMapOvr>
    <a:masterClrMapping/>
  </p:clrMapOvr>
  <p:transition>
    <p:pull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3900" dirty="0" smtClean="0"/>
              <a:t>WA OF GUIDE ROD</a:t>
            </a:r>
            <a:endParaRPr lang="en-IN" sz="3900" dirty="0"/>
          </a:p>
        </p:txBody>
      </p:sp>
      <p:pic>
        <p:nvPicPr>
          <p:cNvPr id="4" name="Content Placeholder 3" descr="W.A OF MAIN SHAFT.JPG"/>
          <p:cNvPicPr>
            <a:picLocks noGrp="1" noChangeAspect="1"/>
          </p:cNvPicPr>
          <p:nvPr>
            <p:ph idx="1"/>
          </p:nvPr>
        </p:nvPicPr>
        <p:blipFill>
          <a:blip r:embed="rId2" cstate="print">
            <a:lum/>
          </a:blip>
          <a:srcRect l="5882" t="26471" r="8088" b="32353"/>
          <a:stretch>
            <a:fillRect/>
          </a:stretch>
        </p:blipFill>
        <p:spPr>
          <a:xfrm rot="10800000">
            <a:off x="1714479" y="1000108"/>
            <a:ext cx="5500725" cy="2000264"/>
          </a:xfrm>
          <a:ln w="76200">
            <a:solidFill>
              <a:srgbClr val="1A743C"/>
            </a:solidFill>
          </a:ln>
        </p:spPr>
      </p:pic>
      <p:sp>
        <p:nvSpPr>
          <p:cNvPr id="5" name="TextBox 4"/>
          <p:cNvSpPr txBox="1"/>
          <p:nvPr/>
        </p:nvSpPr>
        <p:spPr>
          <a:xfrm>
            <a:off x="857224" y="3929066"/>
            <a:ext cx="7286676" cy="3970318"/>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Guide rod is used to compress the spring as well as for guiding the closing spring.</a:t>
            </a:r>
          </a:p>
          <a:p>
            <a:pPr>
              <a:lnSpc>
                <a:spcPct val="150000"/>
              </a:lnSpc>
              <a:buFont typeface="Arial" pitchFamily="34" charset="0"/>
              <a:buChar char="•"/>
            </a:pPr>
            <a:r>
              <a:rPr lang="en-IN" dirty="0" smtClean="0">
                <a:latin typeface="Comic Sans MS" pitchFamily="66" charset="0"/>
              </a:rPr>
              <a:t>It is made up of Mild steel because it has great strength  to withstand sudden impact load.</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38</a:t>
            </a:fld>
            <a:endParaRPr lang="en-IN" dirty="0"/>
          </a:p>
        </p:txBody>
      </p:sp>
    </p:spTree>
  </p:cSld>
  <p:clrMapOvr>
    <a:masterClrMapping/>
  </p:clrMapOvr>
  <p:transition>
    <p:pull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sz="3900" dirty="0" smtClean="0"/>
              <a:t>WA OF SWIVEL BLOCK FOR CLOSING SPRING &amp; BELL CRANK</a:t>
            </a:r>
            <a:endParaRPr lang="en-IN" sz="3900" dirty="0"/>
          </a:p>
        </p:txBody>
      </p:sp>
      <p:pic>
        <p:nvPicPr>
          <p:cNvPr id="4" name="Content Placeholder 3" descr="W.A OF MAIN SHAFT.JPG"/>
          <p:cNvPicPr>
            <a:picLocks noGrp="1" noChangeAspect="1"/>
          </p:cNvPicPr>
          <p:nvPr>
            <p:ph idx="1"/>
          </p:nvPr>
        </p:nvPicPr>
        <p:blipFill>
          <a:blip r:embed="rId2" cstate="print">
            <a:lum bright="20000"/>
          </a:blip>
          <a:srcRect l="16393" t="14706" r="18033"/>
          <a:stretch>
            <a:fillRect/>
          </a:stretch>
        </p:blipFill>
        <p:spPr>
          <a:xfrm>
            <a:off x="1000100" y="1285860"/>
            <a:ext cx="3071834" cy="2500330"/>
          </a:xfrm>
          <a:ln w="76200">
            <a:solidFill>
              <a:srgbClr val="1A743C"/>
            </a:solidFill>
          </a:ln>
        </p:spPr>
      </p:pic>
      <p:sp>
        <p:nvSpPr>
          <p:cNvPr id="5" name="TextBox 4"/>
          <p:cNvSpPr txBox="1"/>
          <p:nvPr/>
        </p:nvSpPr>
        <p:spPr>
          <a:xfrm>
            <a:off x="857224" y="3929066"/>
            <a:ext cx="7286676" cy="4801314"/>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Closing spring Swivel bock is used in upper part of closing spring assembly to swivel the guide rod along with it.</a:t>
            </a:r>
          </a:p>
          <a:p>
            <a:pPr>
              <a:lnSpc>
                <a:spcPct val="150000"/>
              </a:lnSpc>
              <a:buFont typeface="Arial" pitchFamily="34" charset="0"/>
              <a:buChar char="•"/>
            </a:pPr>
            <a:r>
              <a:rPr lang="en-IN" dirty="0" smtClean="0">
                <a:latin typeface="Comic Sans MS" pitchFamily="66" charset="0"/>
              </a:rPr>
              <a:t> Bell Swivel block swivels with the hold open spring assembly to give appropriate movement to the bell crank.</a:t>
            </a:r>
          </a:p>
          <a:p>
            <a:pPr>
              <a:lnSpc>
                <a:spcPct val="150000"/>
              </a:lnSpc>
              <a:buFont typeface="Arial" pitchFamily="34" charset="0"/>
              <a:buChar char="•"/>
            </a:pPr>
            <a:r>
              <a:rPr lang="en-IN" dirty="0" smtClean="0">
                <a:latin typeface="Comic Sans MS" pitchFamily="66" charset="0"/>
              </a:rPr>
              <a:t> It is made up of Mild steel because it has great strength  to withstand sudden impact load.</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39</a:t>
            </a:fld>
            <a:endParaRPr lang="en-IN" dirty="0"/>
          </a:p>
        </p:txBody>
      </p:sp>
      <p:pic>
        <p:nvPicPr>
          <p:cNvPr id="7" name="Content Placeholder 3" descr="W.A OF MAIN SHAFT.JPG"/>
          <p:cNvPicPr>
            <a:picLocks noChangeAspect="1"/>
          </p:cNvPicPr>
          <p:nvPr/>
        </p:nvPicPr>
        <p:blipFill>
          <a:blip r:embed="rId3" cstate="print">
            <a:lum bright="10000"/>
          </a:blip>
          <a:srcRect l="21951" t="20732" r="21951" b="10976"/>
          <a:stretch>
            <a:fillRect/>
          </a:stretch>
        </p:blipFill>
        <p:spPr>
          <a:xfrm>
            <a:off x="4714876" y="1285860"/>
            <a:ext cx="3643338" cy="2500330"/>
          </a:xfrm>
          <a:prstGeom prst="rect">
            <a:avLst/>
          </a:prstGeom>
          <a:ln w="76200">
            <a:solidFill>
              <a:srgbClr val="1A743C"/>
            </a:solidFill>
          </a:ln>
        </p:spPr>
      </p:pic>
    </p:spTree>
  </p:cSld>
  <p:clrMapOvr>
    <a:masterClrMapping/>
  </p:clrMapOvr>
  <p:transition>
    <p:pull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44" y="214290"/>
            <a:ext cx="8786874" cy="246221"/>
          </a:xfrm>
          <a:prstGeom prst="rect">
            <a:avLst/>
          </a:prstGeom>
          <a:noFill/>
        </p:spPr>
        <p:txBody>
          <a:bodyPr wrap="square" rtlCol="0">
            <a:spAutoFit/>
          </a:bodyPr>
          <a:lstStyle/>
          <a:p>
            <a:endParaRPr lang="en-IN" sz="1000" dirty="0"/>
          </a:p>
        </p:txBody>
      </p:sp>
      <p:sp>
        <p:nvSpPr>
          <p:cNvPr id="5" name="TextBox 4"/>
          <p:cNvSpPr txBox="1"/>
          <p:nvPr/>
        </p:nvSpPr>
        <p:spPr>
          <a:xfrm>
            <a:off x="295244" y="366690"/>
            <a:ext cx="8786874" cy="246221"/>
          </a:xfrm>
          <a:prstGeom prst="rect">
            <a:avLst/>
          </a:prstGeom>
          <a:noFill/>
        </p:spPr>
        <p:txBody>
          <a:bodyPr wrap="square" rtlCol="0">
            <a:spAutoFit/>
          </a:bodyPr>
          <a:lstStyle/>
          <a:p>
            <a:endParaRPr lang="en-IN" sz="1000" dirty="0"/>
          </a:p>
        </p:txBody>
      </p:sp>
      <p:graphicFrame>
        <p:nvGraphicFramePr>
          <p:cNvPr id="6" name="Table 5"/>
          <p:cNvGraphicFramePr>
            <a:graphicFrameLocks noGrp="1"/>
          </p:cNvGraphicFramePr>
          <p:nvPr/>
        </p:nvGraphicFramePr>
        <p:xfrm>
          <a:off x="142844" y="142849"/>
          <a:ext cx="8786876" cy="6572298"/>
        </p:xfrm>
        <a:graphic>
          <a:graphicData uri="http://schemas.openxmlformats.org/drawingml/2006/table">
            <a:tbl>
              <a:tblPr firstRow="1" bandRow="1">
                <a:tableStyleId>{F5AB1C69-6EDB-4FF4-983F-18BD219EF322}</a:tableStyleId>
              </a:tblPr>
              <a:tblGrid>
                <a:gridCol w="642941"/>
                <a:gridCol w="1428760"/>
                <a:gridCol w="2428892"/>
                <a:gridCol w="1357322"/>
                <a:gridCol w="1357322"/>
                <a:gridCol w="857256"/>
                <a:gridCol w="714383"/>
              </a:tblGrid>
              <a:tr h="637966">
                <a:tc>
                  <a:txBody>
                    <a:bodyPr/>
                    <a:lstStyle/>
                    <a:p>
                      <a:pPr marL="318770">
                        <a:lnSpc>
                          <a:spcPct val="107000"/>
                        </a:lnSpc>
                        <a:spcAft>
                          <a:spcPts val="0"/>
                        </a:spcAft>
                      </a:pPr>
                      <a:endParaRPr lang="en-IN" sz="1200" dirty="0">
                        <a:latin typeface="Comic Sans MS" pitchFamily="66" charset="0"/>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endParaRPr lang="en-IN" sz="1200" dirty="0">
                        <a:latin typeface="Comic Sans MS" pitchFamily="66" charset="0"/>
                        <a:ea typeface="Calibri"/>
                        <a:cs typeface="Times New Roman"/>
                      </a:endParaRPr>
                    </a:p>
                  </a:txBody>
                  <a:tcPr marL="68580" marR="68580" marT="0" marB="0">
                    <a:solidFill>
                      <a:schemeClr val="bg1">
                        <a:lumMod val="95000"/>
                      </a:schemeClr>
                    </a:solidFill>
                  </a:tcPr>
                </a:tc>
                <a:tc>
                  <a:txBody>
                    <a:bodyPr/>
                    <a:lstStyle/>
                    <a:p>
                      <a:pPr algn="ctr">
                        <a:lnSpc>
                          <a:spcPct val="107000"/>
                        </a:lnSpc>
                        <a:spcAft>
                          <a:spcPts val="0"/>
                        </a:spcAft>
                      </a:pPr>
                      <a:endParaRPr lang="en-IN" sz="1200" b="1" dirty="0" smtClean="0">
                        <a:highlight>
                          <a:srgbClr val="FFFF00"/>
                        </a:highlight>
                        <a:latin typeface="Comic Sans MS" pitchFamily="66" charset="0"/>
                        <a:ea typeface="Calibri"/>
                        <a:cs typeface="Times New Roman"/>
                      </a:endParaRPr>
                    </a:p>
                    <a:p>
                      <a:pPr algn="ctr">
                        <a:lnSpc>
                          <a:spcPct val="107000"/>
                        </a:lnSpc>
                        <a:spcAft>
                          <a:spcPts val="0"/>
                        </a:spcAft>
                      </a:pPr>
                      <a:r>
                        <a:rPr lang="en-IN" sz="1200" b="1" dirty="0" smtClean="0">
                          <a:solidFill>
                            <a:schemeClr val="tx1"/>
                          </a:solidFill>
                          <a:highlight>
                            <a:srgbClr val="FFFF00"/>
                          </a:highlight>
                          <a:latin typeface="Comic Sans MS" pitchFamily="66" charset="0"/>
                          <a:ea typeface="Calibri"/>
                          <a:cs typeface="Times New Roman"/>
                        </a:rPr>
                        <a:t>POLE </a:t>
                      </a:r>
                      <a:r>
                        <a:rPr lang="en-IN" sz="1200" b="1" dirty="0">
                          <a:solidFill>
                            <a:schemeClr val="tx1"/>
                          </a:solidFill>
                          <a:highlight>
                            <a:srgbClr val="FFFF00"/>
                          </a:highlight>
                          <a:latin typeface="Comic Sans MS" pitchFamily="66" charset="0"/>
                          <a:ea typeface="Calibri"/>
                          <a:cs typeface="Times New Roman"/>
                        </a:rPr>
                        <a:t>ASSEMBLY</a:t>
                      </a:r>
                      <a:endParaRPr lang="en-IN" sz="1200" dirty="0">
                        <a:solidFill>
                          <a:schemeClr val="tx1"/>
                        </a:solidFill>
                        <a:latin typeface="Comic Sans MS" pitchFamily="66" charset="0"/>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endParaRPr lang="en-IN" sz="1200" dirty="0">
                        <a:latin typeface="Comic Sans MS" pitchFamily="66" charset="0"/>
                        <a:ea typeface="Calibri"/>
                        <a:cs typeface="Times New Roman"/>
                      </a:endParaRPr>
                    </a:p>
                  </a:txBody>
                  <a:tcPr marL="68580" marR="68580" marT="0" marB="0">
                    <a:solidFill>
                      <a:schemeClr val="bg1">
                        <a:lumMod val="95000"/>
                      </a:schemeClr>
                    </a:solidFill>
                  </a:tcPr>
                </a:tc>
                <a:tc>
                  <a:txBody>
                    <a:bodyPr/>
                    <a:lstStyle/>
                    <a:p>
                      <a:pPr algn="ctr">
                        <a:lnSpc>
                          <a:spcPct val="107000"/>
                        </a:lnSpc>
                        <a:spcAft>
                          <a:spcPts val="0"/>
                        </a:spcAft>
                      </a:pPr>
                      <a:endParaRPr lang="en-IN" sz="1200" dirty="0">
                        <a:latin typeface="Comic Sans MS" pitchFamily="66" charset="0"/>
                        <a:ea typeface="Calibri"/>
                        <a:cs typeface="Times New Roman"/>
                      </a:endParaRPr>
                    </a:p>
                  </a:txBody>
                  <a:tcPr marL="68580" marR="68580" marT="0" marB="0">
                    <a:solidFill>
                      <a:schemeClr val="bg1">
                        <a:lumMod val="95000"/>
                      </a:schemeClr>
                    </a:solidFill>
                  </a:tcPr>
                </a:tc>
                <a:tc>
                  <a:txBody>
                    <a:bodyPr/>
                    <a:lstStyle/>
                    <a:p>
                      <a:pPr algn="ctr">
                        <a:lnSpc>
                          <a:spcPct val="107000"/>
                        </a:lnSpc>
                        <a:spcAft>
                          <a:spcPts val="0"/>
                        </a:spcAft>
                      </a:pPr>
                      <a:endParaRPr lang="en-IN" sz="1200" dirty="0">
                        <a:latin typeface="Comic Sans MS" pitchFamily="66" charset="0"/>
                        <a:ea typeface="Calibri"/>
                        <a:cs typeface="Times New Roman"/>
                      </a:endParaRPr>
                    </a:p>
                  </a:txBody>
                  <a:tcPr marL="68580" marR="68580" marT="0" marB="0">
                    <a:solidFill>
                      <a:schemeClr val="bg1">
                        <a:lumMod val="95000"/>
                      </a:schemeClr>
                    </a:solidFill>
                  </a:tcPr>
                </a:tc>
                <a:tc>
                  <a:txBody>
                    <a:bodyPr/>
                    <a:lstStyle/>
                    <a:p>
                      <a:pPr algn="ctr">
                        <a:lnSpc>
                          <a:spcPct val="107000"/>
                        </a:lnSpc>
                        <a:spcAft>
                          <a:spcPts val="0"/>
                        </a:spcAft>
                      </a:pPr>
                      <a:endParaRPr lang="en-IN" sz="1200" dirty="0">
                        <a:latin typeface="Comic Sans MS" pitchFamily="66" charset="0"/>
                        <a:ea typeface="Calibri"/>
                        <a:cs typeface="Times New Roman"/>
                      </a:endParaRPr>
                    </a:p>
                  </a:txBody>
                  <a:tcPr marL="68580" marR="68580" marT="0" marB="0">
                    <a:solidFill>
                      <a:schemeClr val="bg1">
                        <a:lumMod val="95000"/>
                      </a:schemeClr>
                    </a:solidFill>
                  </a:tcPr>
                </a:tc>
              </a:tr>
              <a:tr h="526634">
                <a:tc>
                  <a:txBody>
                    <a:bodyPr/>
                    <a:lstStyle/>
                    <a:p>
                      <a:pPr marL="342900" lvl="0" indent="-342900">
                        <a:lnSpc>
                          <a:spcPct val="107000"/>
                        </a:lnSpc>
                        <a:spcAft>
                          <a:spcPts val="0"/>
                        </a:spcAft>
                        <a:buFont typeface="+mj-lt"/>
                        <a:buNone/>
                      </a:pPr>
                      <a:r>
                        <a:rPr lang="en-IN" sz="1200" dirty="0" smtClean="0">
                          <a:latin typeface="Comic Sans MS" pitchFamily="66" charset="0"/>
                          <a:ea typeface="Calibri"/>
                          <a:cs typeface="Times New Roman"/>
                        </a:rPr>
                        <a:t>8</a:t>
                      </a:r>
                      <a:endParaRPr lang="en-IN" sz="1200" dirty="0">
                        <a:latin typeface="Comic Sans MS" pitchFamily="66" charset="0"/>
                        <a:ea typeface="Calibri"/>
                        <a:cs typeface="Times New Roman"/>
                      </a:endParaRPr>
                    </a:p>
                  </a:txBody>
                  <a:tcPr marL="68580" marR="68580" marT="0" marB="0"/>
                </a:tc>
                <a:tc>
                  <a:txBody>
                    <a:bodyPr/>
                    <a:lstStyle/>
                    <a:p>
                      <a:pPr>
                        <a:lnSpc>
                          <a:spcPct val="107000"/>
                        </a:lnSpc>
                        <a:spcAft>
                          <a:spcPts val="0"/>
                        </a:spcAft>
                      </a:pPr>
                      <a:r>
                        <a:rPr lang="en-IN" sz="1200" dirty="0">
                          <a:latin typeface="Comic Sans MS" pitchFamily="66" charset="0"/>
                          <a:ea typeface="Calibri"/>
                          <a:cs typeface="Times New Roman"/>
                        </a:rPr>
                        <a:t>12BR-011-EHI</a:t>
                      </a:r>
                      <a:endParaRPr lang="en-IN" sz="1200" dirty="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a:latin typeface="Comic Sans MS" pitchFamily="66" charset="0"/>
                          <a:ea typeface="Calibri"/>
                          <a:cs typeface="Times New Roman"/>
                        </a:rPr>
                        <a:t>HOUSING FOR INTERRUPTER</a:t>
                      </a:r>
                      <a:endParaRPr lang="en-IN" sz="120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a:latin typeface="Comic Sans MS" pitchFamily="66" charset="0"/>
                          <a:ea typeface="Calibri"/>
                          <a:cs typeface="Times New Roman"/>
                        </a:rPr>
                        <a:t>620x150 mm</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EPOXY</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3</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NO’S</a:t>
                      </a:r>
                      <a:endParaRPr lang="en-IN" sz="1200">
                        <a:latin typeface="Comic Sans MS" pitchFamily="66" charset="0"/>
                        <a:ea typeface="Calibri"/>
                        <a:cs typeface="Latha"/>
                      </a:endParaRPr>
                    </a:p>
                  </a:txBody>
                  <a:tcPr marL="68580" marR="68580" marT="0" marB="0"/>
                </a:tc>
              </a:tr>
              <a:tr h="637966">
                <a:tc>
                  <a:txBody>
                    <a:bodyPr/>
                    <a:lstStyle/>
                    <a:p>
                      <a:pPr marL="342900" lvl="0" indent="-342900">
                        <a:lnSpc>
                          <a:spcPct val="107000"/>
                        </a:lnSpc>
                        <a:spcAft>
                          <a:spcPts val="0"/>
                        </a:spcAft>
                        <a:buFont typeface="+mj-lt"/>
                        <a:buNone/>
                      </a:pPr>
                      <a:r>
                        <a:rPr lang="en-IN" sz="1200" dirty="0" smtClean="0">
                          <a:latin typeface="Comic Sans MS" pitchFamily="66" charset="0"/>
                          <a:ea typeface="Calibri"/>
                          <a:cs typeface="Times New Roman"/>
                        </a:rPr>
                        <a:t>9</a:t>
                      </a:r>
                      <a:endParaRPr lang="en-IN" sz="1200" dirty="0">
                        <a:latin typeface="Comic Sans MS" pitchFamily="66" charset="0"/>
                        <a:ea typeface="Calibri"/>
                        <a:cs typeface="Times New Roman"/>
                      </a:endParaRPr>
                    </a:p>
                  </a:txBody>
                  <a:tcPr marL="68580" marR="68580" marT="0" marB="0"/>
                </a:tc>
                <a:tc>
                  <a:txBody>
                    <a:bodyPr/>
                    <a:lstStyle/>
                    <a:p>
                      <a:pPr>
                        <a:lnSpc>
                          <a:spcPct val="107000"/>
                        </a:lnSpc>
                        <a:spcAft>
                          <a:spcPts val="0"/>
                        </a:spcAft>
                      </a:pPr>
                      <a:r>
                        <a:rPr lang="en-IN" sz="1200" dirty="0">
                          <a:latin typeface="Comic Sans MS" pitchFamily="66" charset="0"/>
                          <a:ea typeface="Calibri"/>
                          <a:cs typeface="Times New Roman"/>
                        </a:rPr>
                        <a:t>12BR-012-VI-B14</a:t>
                      </a:r>
                      <a:endParaRPr lang="en-IN" sz="1200" dirty="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dirty="0">
                          <a:latin typeface="Comic Sans MS" pitchFamily="66" charset="0"/>
                          <a:ea typeface="Calibri"/>
                          <a:cs typeface="Times New Roman"/>
                        </a:rPr>
                        <a:t>VACUUM INTERRUPTER</a:t>
                      </a:r>
                      <a:endParaRPr lang="en-IN" sz="1200" dirty="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a:latin typeface="Comic Sans MS" pitchFamily="66" charset="0"/>
                          <a:ea typeface="Calibri"/>
                          <a:cs typeface="Times New Roman"/>
                        </a:rPr>
                        <a:t>Ø110x227 mm 2000A</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B14</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3</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NO’S</a:t>
                      </a:r>
                      <a:endParaRPr lang="en-IN" sz="1200">
                        <a:latin typeface="Comic Sans MS" pitchFamily="66" charset="0"/>
                        <a:ea typeface="Calibri"/>
                        <a:cs typeface="Latha"/>
                      </a:endParaRPr>
                    </a:p>
                  </a:txBody>
                  <a:tcPr marL="68580" marR="68580" marT="0" marB="0"/>
                </a:tc>
              </a:tr>
              <a:tr h="637966">
                <a:tc>
                  <a:txBody>
                    <a:bodyPr/>
                    <a:lstStyle/>
                    <a:p>
                      <a:pPr marL="342900" lvl="0" indent="-342900">
                        <a:lnSpc>
                          <a:spcPct val="107000"/>
                        </a:lnSpc>
                        <a:spcAft>
                          <a:spcPts val="0"/>
                        </a:spcAft>
                        <a:buFont typeface="+mj-lt"/>
                        <a:buNone/>
                      </a:pPr>
                      <a:r>
                        <a:rPr lang="en-IN" sz="1200" dirty="0" smtClean="0">
                          <a:latin typeface="Comic Sans MS" pitchFamily="66" charset="0"/>
                          <a:ea typeface="Calibri"/>
                          <a:cs typeface="Times New Roman"/>
                        </a:rPr>
                        <a:t>10</a:t>
                      </a:r>
                      <a:endParaRPr lang="en-IN" sz="1200" dirty="0">
                        <a:latin typeface="Comic Sans MS" pitchFamily="66" charset="0"/>
                        <a:ea typeface="Calibri"/>
                        <a:cs typeface="Times New Roman"/>
                      </a:endParaRPr>
                    </a:p>
                  </a:txBody>
                  <a:tcPr marL="68580" marR="68580" marT="0" marB="0"/>
                </a:tc>
                <a:tc>
                  <a:txBody>
                    <a:bodyPr/>
                    <a:lstStyle/>
                    <a:p>
                      <a:pPr>
                        <a:lnSpc>
                          <a:spcPct val="107000"/>
                        </a:lnSpc>
                        <a:spcAft>
                          <a:spcPts val="0"/>
                        </a:spcAft>
                      </a:pPr>
                      <a:r>
                        <a:rPr lang="en-IN" sz="1200" dirty="0">
                          <a:latin typeface="Comic Sans MS" pitchFamily="66" charset="0"/>
                          <a:ea typeface="Calibri"/>
                          <a:cs typeface="Times New Roman"/>
                        </a:rPr>
                        <a:t>12BR-013-TT-800A</a:t>
                      </a:r>
                      <a:endParaRPr lang="en-IN" sz="1200" dirty="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dirty="0">
                          <a:latin typeface="Comic Sans MS" pitchFamily="66" charset="0"/>
                          <a:ea typeface="Calibri"/>
                          <a:cs typeface="Times New Roman"/>
                        </a:rPr>
                        <a:t>TOP TERMINAL(630-800A)</a:t>
                      </a:r>
                      <a:endParaRPr lang="en-IN" sz="1200" dirty="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a:latin typeface="Comic Sans MS" pitchFamily="66" charset="0"/>
                          <a:ea typeface="Calibri"/>
                          <a:cs typeface="Times New Roman"/>
                        </a:rPr>
                        <a:t>50x10x275 lg mm</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COPPER</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3</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NO’S</a:t>
                      </a:r>
                      <a:endParaRPr lang="en-IN" sz="1200">
                        <a:latin typeface="Comic Sans MS" pitchFamily="66" charset="0"/>
                        <a:ea typeface="Calibri"/>
                        <a:cs typeface="Latha"/>
                      </a:endParaRPr>
                    </a:p>
                  </a:txBody>
                  <a:tcPr marL="68580" marR="68580" marT="0" marB="0"/>
                </a:tc>
              </a:tr>
              <a:tr h="637966">
                <a:tc>
                  <a:txBody>
                    <a:bodyPr/>
                    <a:lstStyle/>
                    <a:p>
                      <a:pPr marL="342900" lvl="0" indent="-342900">
                        <a:lnSpc>
                          <a:spcPct val="107000"/>
                        </a:lnSpc>
                        <a:spcAft>
                          <a:spcPts val="0"/>
                        </a:spcAft>
                        <a:buFont typeface="+mj-lt"/>
                        <a:buNone/>
                      </a:pPr>
                      <a:r>
                        <a:rPr lang="en-IN" sz="1200" dirty="0" smtClean="0">
                          <a:latin typeface="Comic Sans MS" pitchFamily="66" charset="0"/>
                          <a:ea typeface="Calibri"/>
                          <a:cs typeface="Times New Roman"/>
                        </a:rPr>
                        <a:t>11</a:t>
                      </a:r>
                      <a:endParaRPr lang="en-IN" sz="1200" dirty="0">
                        <a:latin typeface="Comic Sans MS" pitchFamily="66" charset="0"/>
                        <a:ea typeface="Calibri"/>
                        <a:cs typeface="Times New Roman"/>
                      </a:endParaRPr>
                    </a:p>
                  </a:txBody>
                  <a:tcPr marL="68580" marR="68580" marT="0" marB="0"/>
                </a:tc>
                <a:tc>
                  <a:txBody>
                    <a:bodyPr/>
                    <a:lstStyle/>
                    <a:p>
                      <a:pPr>
                        <a:lnSpc>
                          <a:spcPct val="107000"/>
                        </a:lnSpc>
                        <a:spcAft>
                          <a:spcPts val="0"/>
                        </a:spcAft>
                      </a:pPr>
                      <a:r>
                        <a:rPr lang="en-IN" sz="1200">
                          <a:latin typeface="Comic Sans MS" pitchFamily="66" charset="0"/>
                          <a:ea typeface="Calibri"/>
                          <a:cs typeface="Times New Roman"/>
                        </a:rPr>
                        <a:t>12BR-014-TT-1250A</a:t>
                      </a:r>
                      <a:endParaRPr lang="en-IN" sz="120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dirty="0">
                          <a:latin typeface="Comic Sans MS" pitchFamily="66" charset="0"/>
                          <a:ea typeface="Calibri"/>
                          <a:cs typeface="Times New Roman"/>
                        </a:rPr>
                        <a:t>TOP TERMINAL(1250A)</a:t>
                      </a:r>
                      <a:endParaRPr lang="en-IN" sz="1200" dirty="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a:latin typeface="Comic Sans MS" pitchFamily="66" charset="0"/>
                          <a:ea typeface="Calibri"/>
                          <a:cs typeface="Times New Roman"/>
                        </a:rPr>
                        <a:t>60x12x275 lg mm</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COPPER</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3</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NO’S</a:t>
                      </a:r>
                      <a:endParaRPr lang="en-IN" sz="1200">
                        <a:latin typeface="Comic Sans MS" pitchFamily="66" charset="0"/>
                        <a:ea typeface="Calibri"/>
                        <a:cs typeface="Latha"/>
                      </a:endParaRPr>
                    </a:p>
                  </a:txBody>
                  <a:tcPr marL="68580" marR="68580" marT="0" marB="0"/>
                </a:tc>
              </a:tr>
              <a:tr h="637966">
                <a:tc>
                  <a:txBody>
                    <a:bodyPr/>
                    <a:lstStyle/>
                    <a:p>
                      <a:pPr marL="342900" lvl="0" indent="-342900">
                        <a:lnSpc>
                          <a:spcPct val="107000"/>
                        </a:lnSpc>
                        <a:spcAft>
                          <a:spcPts val="0"/>
                        </a:spcAft>
                        <a:buFont typeface="+mj-lt"/>
                        <a:buNone/>
                      </a:pPr>
                      <a:r>
                        <a:rPr lang="en-IN" sz="1200" dirty="0" smtClean="0">
                          <a:latin typeface="Comic Sans MS" pitchFamily="66" charset="0"/>
                          <a:ea typeface="Calibri"/>
                          <a:cs typeface="Times New Roman"/>
                        </a:rPr>
                        <a:t>12</a:t>
                      </a:r>
                      <a:endParaRPr lang="en-IN" sz="1200" dirty="0">
                        <a:latin typeface="Comic Sans MS" pitchFamily="66" charset="0"/>
                        <a:ea typeface="Calibri"/>
                        <a:cs typeface="Times New Roman"/>
                      </a:endParaRPr>
                    </a:p>
                  </a:txBody>
                  <a:tcPr marL="68580" marR="68580" marT="0" marB="0"/>
                </a:tc>
                <a:tc>
                  <a:txBody>
                    <a:bodyPr/>
                    <a:lstStyle/>
                    <a:p>
                      <a:pPr>
                        <a:lnSpc>
                          <a:spcPct val="107000"/>
                        </a:lnSpc>
                        <a:spcAft>
                          <a:spcPts val="0"/>
                        </a:spcAft>
                      </a:pPr>
                      <a:r>
                        <a:rPr lang="en-IN" sz="1200">
                          <a:latin typeface="Comic Sans MS" pitchFamily="66" charset="0"/>
                          <a:ea typeface="Calibri"/>
                          <a:cs typeface="Times New Roman"/>
                        </a:rPr>
                        <a:t>12BR-015-ISOC-800A</a:t>
                      </a:r>
                      <a:endParaRPr lang="en-IN" sz="120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a:latin typeface="Comic Sans MS" pitchFamily="66" charset="0"/>
                          <a:ea typeface="Calibri"/>
                          <a:cs typeface="Times New Roman"/>
                        </a:rPr>
                        <a:t>ISOLATING CONTACT</a:t>
                      </a:r>
                      <a:endParaRPr lang="en-IN" sz="120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dirty="0">
                          <a:latin typeface="Comic Sans MS" pitchFamily="66" charset="0"/>
                          <a:ea typeface="Calibri"/>
                          <a:cs typeface="Times New Roman"/>
                        </a:rPr>
                        <a:t>120x50x6 mm</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COPPER</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12</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NO’S</a:t>
                      </a:r>
                      <a:endParaRPr lang="en-IN" sz="1200">
                        <a:latin typeface="Comic Sans MS" pitchFamily="66" charset="0"/>
                        <a:ea typeface="Calibri"/>
                        <a:cs typeface="Latha"/>
                      </a:endParaRPr>
                    </a:p>
                  </a:txBody>
                  <a:tcPr marL="68580" marR="68580" marT="0" marB="0"/>
                </a:tc>
              </a:tr>
              <a:tr h="526634">
                <a:tc>
                  <a:txBody>
                    <a:bodyPr/>
                    <a:lstStyle/>
                    <a:p>
                      <a:pPr marL="342900" lvl="0" indent="-342900">
                        <a:lnSpc>
                          <a:spcPct val="107000"/>
                        </a:lnSpc>
                        <a:spcAft>
                          <a:spcPts val="0"/>
                        </a:spcAft>
                        <a:buFont typeface="+mj-lt"/>
                        <a:buNone/>
                      </a:pPr>
                      <a:r>
                        <a:rPr lang="en-IN" sz="1200" dirty="0" smtClean="0">
                          <a:latin typeface="Comic Sans MS" pitchFamily="66" charset="0"/>
                          <a:ea typeface="Calibri"/>
                          <a:cs typeface="Times New Roman"/>
                        </a:rPr>
                        <a:t>13</a:t>
                      </a:r>
                      <a:endParaRPr lang="en-IN" sz="1200" dirty="0">
                        <a:latin typeface="Comic Sans MS" pitchFamily="66" charset="0"/>
                        <a:ea typeface="Calibri"/>
                        <a:cs typeface="Times New Roman"/>
                      </a:endParaRPr>
                    </a:p>
                  </a:txBody>
                  <a:tcPr marL="68580" marR="68580" marT="0" marB="0"/>
                </a:tc>
                <a:tc>
                  <a:txBody>
                    <a:bodyPr/>
                    <a:lstStyle/>
                    <a:p>
                      <a:pPr>
                        <a:lnSpc>
                          <a:spcPct val="107000"/>
                        </a:lnSpc>
                        <a:spcAft>
                          <a:spcPts val="0"/>
                        </a:spcAft>
                      </a:pPr>
                      <a:r>
                        <a:rPr lang="en-IN" sz="1200">
                          <a:latin typeface="Comic Sans MS" pitchFamily="66" charset="0"/>
                          <a:ea typeface="Calibri"/>
                          <a:cs typeface="Times New Roman"/>
                        </a:rPr>
                        <a:t>12BR-016-A-PP</a:t>
                      </a:r>
                      <a:endParaRPr lang="en-IN" sz="120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a:latin typeface="Comic Sans MS" pitchFamily="66" charset="0"/>
                          <a:ea typeface="Calibri"/>
                          <a:cs typeface="Times New Roman"/>
                        </a:rPr>
                        <a:t>PRESSURE PLATE 1MM</a:t>
                      </a:r>
                      <a:endParaRPr lang="en-IN" sz="120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dirty="0">
                          <a:latin typeface="Comic Sans MS" pitchFamily="66" charset="0"/>
                          <a:ea typeface="Calibri"/>
                          <a:cs typeface="Times New Roman"/>
                        </a:rPr>
                        <a:t>20x2x9 mm</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SPRING STEEL </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24</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NO’S</a:t>
                      </a:r>
                      <a:endParaRPr lang="en-IN" sz="1200">
                        <a:latin typeface="Comic Sans MS" pitchFamily="66" charset="0"/>
                        <a:ea typeface="Calibri"/>
                        <a:cs typeface="Latha"/>
                      </a:endParaRPr>
                    </a:p>
                  </a:txBody>
                  <a:tcPr marL="68580" marR="68580" marT="0" marB="0"/>
                </a:tc>
              </a:tr>
              <a:tr h="526634">
                <a:tc>
                  <a:txBody>
                    <a:bodyPr/>
                    <a:lstStyle/>
                    <a:p>
                      <a:pPr marL="342900" lvl="0" indent="-342900">
                        <a:lnSpc>
                          <a:spcPct val="107000"/>
                        </a:lnSpc>
                        <a:spcAft>
                          <a:spcPts val="0"/>
                        </a:spcAft>
                        <a:buFont typeface="+mj-lt"/>
                        <a:buNone/>
                      </a:pPr>
                      <a:r>
                        <a:rPr lang="en-IN" sz="1200" dirty="0" smtClean="0">
                          <a:latin typeface="Comic Sans MS" pitchFamily="66" charset="0"/>
                          <a:ea typeface="Calibri"/>
                          <a:cs typeface="Times New Roman"/>
                        </a:rPr>
                        <a:t>14</a:t>
                      </a:r>
                      <a:endParaRPr lang="en-IN" sz="1200" dirty="0">
                        <a:latin typeface="Comic Sans MS" pitchFamily="66" charset="0"/>
                        <a:ea typeface="Calibri"/>
                        <a:cs typeface="Times New Roman"/>
                      </a:endParaRPr>
                    </a:p>
                  </a:txBody>
                  <a:tcPr marL="68580" marR="68580" marT="0" marB="0"/>
                </a:tc>
                <a:tc>
                  <a:txBody>
                    <a:bodyPr/>
                    <a:lstStyle/>
                    <a:p>
                      <a:pPr>
                        <a:lnSpc>
                          <a:spcPct val="107000"/>
                        </a:lnSpc>
                        <a:spcAft>
                          <a:spcPts val="0"/>
                        </a:spcAft>
                      </a:pPr>
                      <a:r>
                        <a:rPr lang="en-IN" sz="1200">
                          <a:latin typeface="Comic Sans MS" pitchFamily="66" charset="0"/>
                          <a:ea typeface="Calibri"/>
                          <a:cs typeface="Times New Roman"/>
                        </a:rPr>
                        <a:t>12BR-016-B-PP</a:t>
                      </a:r>
                      <a:endParaRPr lang="en-IN" sz="120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a:latin typeface="Comic Sans MS" pitchFamily="66" charset="0"/>
                          <a:ea typeface="Calibri"/>
                          <a:cs typeface="Times New Roman"/>
                        </a:rPr>
                        <a:t>PRESSURE PLATE 2MM</a:t>
                      </a:r>
                      <a:endParaRPr lang="en-IN" sz="120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a:latin typeface="Comic Sans MS" pitchFamily="66" charset="0"/>
                          <a:ea typeface="Calibri"/>
                          <a:cs typeface="Times New Roman"/>
                        </a:rPr>
                        <a:t>20x1x95 mm</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ea typeface="Calibri"/>
                          <a:cs typeface="Times New Roman"/>
                        </a:rPr>
                        <a:t>SPRING STEEL</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24</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NO’S</a:t>
                      </a:r>
                      <a:endParaRPr lang="en-IN" sz="1200">
                        <a:latin typeface="Comic Sans MS" pitchFamily="66" charset="0"/>
                        <a:ea typeface="Calibri"/>
                        <a:cs typeface="Latha"/>
                      </a:endParaRPr>
                    </a:p>
                  </a:txBody>
                  <a:tcPr marL="68580" marR="68580" marT="0" marB="0"/>
                </a:tc>
              </a:tr>
              <a:tr h="637966">
                <a:tc>
                  <a:txBody>
                    <a:bodyPr/>
                    <a:lstStyle/>
                    <a:p>
                      <a:pPr marL="342900" lvl="0" indent="-342900">
                        <a:lnSpc>
                          <a:spcPct val="107000"/>
                        </a:lnSpc>
                        <a:spcAft>
                          <a:spcPts val="0"/>
                        </a:spcAft>
                        <a:buFont typeface="+mj-lt"/>
                        <a:buNone/>
                      </a:pPr>
                      <a:r>
                        <a:rPr lang="en-IN" sz="1200" dirty="0" smtClean="0">
                          <a:latin typeface="Comic Sans MS" pitchFamily="66" charset="0"/>
                          <a:ea typeface="Calibri"/>
                          <a:cs typeface="Times New Roman"/>
                        </a:rPr>
                        <a:t>15</a:t>
                      </a:r>
                      <a:endParaRPr lang="en-IN" sz="1200" dirty="0">
                        <a:latin typeface="Comic Sans MS" pitchFamily="66" charset="0"/>
                        <a:ea typeface="Calibri"/>
                        <a:cs typeface="Times New Roman"/>
                      </a:endParaRPr>
                    </a:p>
                  </a:txBody>
                  <a:tcPr marL="68580" marR="68580" marT="0" marB="0"/>
                </a:tc>
                <a:tc>
                  <a:txBody>
                    <a:bodyPr/>
                    <a:lstStyle/>
                    <a:p>
                      <a:pPr>
                        <a:lnSpc>
                          <a:spcPct val="107000"/>
                        </a:lnSpc>
                        <a:spcAft>
                          <a:spcPts val="0"/>
                        </a:spcAft>
                      </a:pPr>
                      <a:r>
                        <a:rPr lang="en-IN" sz="1200">
                          <a:latin typeface="Comic Sans MS" pitchFamily="66" charset="0"/>
                          <a:ea typeface="Calibri"/>
                          <a:cs typeface="Times New Roman"/>
                        </a:rPr>
                        <a:t>12BR-017-A-STUD</a:t>
                      </a:r>
                      <a:endParaRPr lang="en-IN" sz="120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a:latin typeface="Comic Sans MS" pitchFamily="66" charset="0"/>
                          <a:ea typeface="Calibri"/>
                          <a:cs typeface="Times New Roman"/>
                        </a:rPr>
                        <a:t>STUD FOR ISOLATING CONTACT M6</a:t>
                      </a:r>
                      <a:endParaRPr lang="en-IN" sz="120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a:latin typeface="Comic Sans MS" pitchFamily="66" charset="0"/>
                          <a:ea typeface="Calibri"/>
                          <a:cs typeface="Times New Roman"/>
                        </a:rPr>
                        <a:t>M6x65mm</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ea typeface="Calibri"/>
                          <a:cs typeface="Times New Roman"/>
                        </a:rPr>
                        <a:t>STEEL</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ea typeface="Calibri"/>
                          <a:cs typeface="Times New Roman"/>
                        </a:rPr>
                        <a:t>12</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NO’S</a:t>
                      </a:r>
                      <a:endParaRPr lang="en-IN" sz="1200">
                        <a:latin typeface="Comic Sans MS" pitchFamily="66" charset="0"/>
                        <a:ea typeface="Calibri"/>
                        <a:cs typeface="Latha"/>
                      </a:endParaRPr>
                    </a:p>
                  </a:txBody>
                  <a:tcPr marL="68580" marR="68580" marT="0" marB="0"/>
                </a:tc>
              </a:tr>
              <a:tr h="637966">
                <a:tc>
                  <a:txBody>
                    <a:bodyPr/>
                    <a:lstStyle/>
                    <a:p>
                      <a:pPr marL="342900" lvl="0" indent="-342900">
                        <a:lnSpc>
                          <a:spcPct val="107000"/>
                        </a:lnSpc>
                        <a:spcAft>
                          <a:spcPts val="0"/>
                        </a:spcAft>
                        <a:buFont typeface="+mj-lt"/>
                        <a:buNone/>
                      </a:pPr>
                      <a:r>
                        <a:rPr lang="en-IN" sz="1200" dirty="0" smtClean="0">
                          <a:latin typeface="Comic Sans MS" pitchFamily="66" charset="0"/>
                          <a:ea typeface="Calibri"/>
                          <a:cs typeface="Times New Roman"/>
                        </a:rPr>
                        <a:t>16</a:t>
                      </a:r>
                      <a:endParaRPr lang="en-IN" sz="1200" dirty="0">
                        <a:latin typeface="Comic Sans MS" pitchFamily="66" charset="0"/>
                        <a:ea typeface="Calibri"/>
                        <a:cs typeface="Times New Roman"/>
                      </a:endParaRPr>
                    </a:p>
                  </a:txBody>
                  <a:tcPr marL="68580" marR="68580" marT="0" marB="0"/>
                </a:tc>
                <a:tc>
                  <a:txBody>
                    <a:bodyPr/>
                    <a:lstStyle/>
                    <a:p>
                      <a:pPr>
                        <a:lnSpc>
                          <a:spcPct val="107000"/>
                        </a:lnSpc>
                        <a:spcAft>
                          <a:spcPts val="0"/>
                        </a:spcAft>
                      </a:pPr>
                      <a:r>
                        <a:rPr lang="en-IN" sz="1200">
                          <a:latin typeface="Comic Sans MS" pitchFamily="66" charset="0"/>
                          <a:ea typeface="Calibri"/>
                          <a:cs typeface="Times New Roman"/>
                        </a:rPr>
                        <a:t>12BR-017-B-STUD</a:t>
                      </a:r>
                      <a:endParaRPr lang="en-IN" sz="120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a:latin typeface="Comic Sans MS" pitchFamily="66" charset="0"/>
                          <a:ea typeface="Calibri"/>
                          <a:cs typeface="Times New Roman"/>
                        </a:rPr>
                        <a:t>STUD FOR ISOLATING CONTACT M8</a:t>
                      </a:r>
                      <a:endParaRPr lang="en-IN" sz="120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a:latin typeface="Comic Sans MS" pitchFamily="66" charset="0"/>
                          <a:ea typeface="Calibri"/>
                          <a:cs typeface="Times New Roman"/>
                        </a:rPr>
                        <a:t>M8x65 mm</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MS</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ea typeface="Calibri"/>
                          <a:cs typeface="Times New Roman"/>
                        </a:rPr>
                        <a:t>12</a:t>
                      </a:r>
                      <a:endParaRPr lang="en-IN" sz="1200" dirty="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ea typeface="Calibri"/>
                          <a:cs typeface="Times New Roman"/>
                        </a:rPr>
                        <a:t>NO’S</a:t>
                      </a:r>
                      <a:endParaRPr lang="en-IN" sz="1200" dirty="0">
                        <a:latin typeface="Comic Sans MS" pitchFamily="66" charset="0"/>
                        <a:ea typeface="Calibri"/>
                        <a:cs typeface="Latha"/>
                      </a:endParaRPr>
                    </a:p>
                  </a:txBody>
                  <a:tcPr marL="68580" marR="68580" marT="0" marB="0"/>
                </a:tc>
              </a:tr>
              <a:tr h="526634">
                <a:tc>
                  <a:txBody>
                    <a:bodyPr/>
                    <a:lstStyle/>
                    <a:p>
                      <a:pPr marL="342900" lvl="0" indent="-342900">
                        <a:lnSpc>
                          <a:spcPct val="107000"/>
                        </a:lnSpc>
                        <a:spcAft>
                          <a:spcPts val="0"/>
                        </a:spcAft>
                        <a:buFont typeface="+mj-lt"/>
                        <a:buNone/>
                      </a:pPr>
                      <a:r>
                        <a:rPr lang="en-IN" sz="1200" dirty="0" smtClean="0">
                          <a:latin typeface="Comic Sans MS" pitchFamily="66" charset="0"/>
                          <a:ea typeface="Calibri"/>
                          <a:cs typeface="Times New Roman"/>
                        </a:rPr>
                        <a:t>17</a:t>
                      </a:r>
                      <a:endParaRPr lang="en-IN" sz="1200" dirty="0">
                        <a:latin typeface="Comic Sans MS" pitchFamily="66" charset="0"/>
                        <a:ea typeface="Calibri"/>
                        <a:cs typeface="Times New Roman"/>
                      </a:endParaRPr>
                    </a:p>
                  </a:txBody>
                  <a:tcPr marL="68580" marR="68580" marT="0" marB="0"/>
                </a:tc>
                <a:tc>
                  <a:txBody>
                    <a:bodyPr/>
                    <a:lstStyle/>
                    <a:p>
                      <a:pPr>
                        <a:lnSpc>
                          <a:spcPct val="107000"/>
                        </a:lnSpc>
                        <a:spcAft>
                          <a:spcPts val="0"/>
                        </a:spcAft>
                      </a:pPr>
                      <a:r>
                        <a:rPr lang="en-IN" sz="1200">
                          <a:latin typeface="Comic Sans MS" pitchFamily="66" charset="0"/>
                          <a:ea typeface="Calibri"/>
                          <a:cs typeface="Times New Roman"/>
                        </a:rPr>
                        <a:t>12BR-018-SAS</a:t>
                      </a:r>
                      <a:endParaRPr lang="en-IN" sz="120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a:latin typeface="Comic Sans MS" pitchFamily="66" charset="0"/>
                          <a:ea typeface="Calibri"/>
                          <a:cs typeface="Times New Roman"/>
                        </a:rPr>
                        <a:t>SELF ALIGN SPRING</a:t>
                      </a:r>
                      <a:endParaRPr lang="en-IN" sz="1200">
                        <a:latin typeface="Comic Sans MS" pitchFamily="66" charset="0"/>
                        <a:ea typeface="Calibri"/>
                        <a:cs typeface="Latha"/>
                      </a:endParaRPr>
                    </a:p>
                  </a:txBody>
                  <a:tcPr marL="68580" marR="68580" marT="0" marB="0"/>
                </a:tc>
                <a:tc>
                  <a:txBody>
                    <a:bodyPr/>
                    <a:lstStyle/>
                    <a:p>
                      <a:pPr>
                        <a:lnSpc>
                          <a:spcPct val="107000"/>
                        </a:lnSpc>
                        <a:spcAft>
                          <a:spcPts val="0"/>
                        </a:spcAft>
                      </a:pPr>
                      <a:r>
                        <a:rPr lang="en-IN" sz="1200">
                          <a:latin typeface="Comic Sans MS" pitchFamily="66" charset="0"/>
                          <a:ea typeface="Calibri"/>
                          <a:cs typeface="Times New Roman"/>
                        </a:rPr>
                        <a:t>Ø9 mm</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MS</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a:latin typeface="Comic Sans MS" pitchFamily="66" charset="0"/>
                          <a:ea typeface="Calibri"/>
                          <a:cs typeface="Times New Roman"/>
                        </a:rPr>
                        <a:t>12</a:t>
                      </a:r>
                      <a:endParaRPr lang="en-IN" sz="1200">
                        <a:latin typeface="Comic Sans MS" pitchFamily="66" charset="0"/>
                        <a:ea typeface="Calibri"/>
                        <a:cs typeface="Latha"/>
                      </a:endParaRPr>
                    </a:p>
                  </a:txBody>
                  <a:tcPr marL="68580" marR="68580" marT="0" marB="0"/>
                </a:tc>
                <a:tc>
                  <a:txBody>
                    <a:bodyPr/>
                    <a:lstStyle/>
                    <a:p>
                      <a:pPr algn="ctr">
                        <a:lnSpc>
                          <a:spcPct val="107000"/>
                        </a:lnSpc>
                        <a:spcAft>
                          <a:spcPts val="0"/>
                        </a:spcAft>
                      </a:pPr>
                      <a:r>
                        <a:rPr lang="en-IN" sz="1200" dirty="0">
                          <a:latin typeface="Comic Sans MS" pitchFamily="66" charset="0"/>
                          <a:ea typeface="Calibri"/>
                          <a:cs typeface="Times New Roman"/>
                        </a:rPr>
                        <a:t>NO’S</a:t>
                      </a:r>
                      <a:endParaRPr lang="en-IN" sz="1200" dirty="0">
                        <a:latin typeface="Comic Sans MS" pitchFamily="66" charset="0"/>
                        <a:ea typeface="Calibri"/>
                        <a:cs typeface="Latha"/>
                      </a:endParaRPr>
                    </a:p>
                  </a:txBody>
                  <a:tcPr marL="68580" marR="68580" marT="0" marB="0"/>
                </a:tc>
              </a:tr>
            </a:tbl>
          </a:graphicData>
        </a:graphic>
      </p:graphicFrame>
      <p:sp>
        <p:nvSpPr>
          <p:cNvPr id="7" name="Slide Number Placeholder 6"/>
          <p:cNvSpPr>
            <a:spLocks noGrp="1"/>
          </p:cNvSpPr>
          <p:nvPr>
            <p:ph type="sldNum" sz="quarter" idx="12"/>
          </p:nvPr>
        </p:nvSpPr>
        <p:spPr/>
        <p:txBody>
          <a:bodyPr/>
          <a:lstStyle/>
          <a:p>
            <a:fld id="{5E305930-9F17-47B2-A747-CE4A2471843A}" type="slidenum">
              <a:rPr lang="en-IN" smtClean="0"/>
              <a:pPr/>
              <a:t>4</a:t>
            </a:fld>
            <a:endParaRPr lang="en-IN" dirty="0"/>
          </a:p>
        </p:txBody>
      </p:sp>
    </p:spTree>
  </p:cSld>
  <p:clrMapOvr>
    <a:masterClrMapping/>
  </p:clrMapOvr>
  <p:transition>
    <p:pull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Autofit/>
          </a:bodyPr>
          <a:lstStyle/>
          <a:p>
            <a:r>
              <a:rPr lang="en-IN" sz="3600" dirty="0" smtClean="0"/>
              <a:t>SS PIN FOR ROD END BEARING &amp; BELL CRANK</a:t>
            </a:r>
            <a:endParaRPr lang="en-IN" sz="3600" dirty="0"/>
          </a:p>
        </p:txBody>
      </p:sp>
      <p:pic>
        <p:nvPicPr>
          <p:cNvPr id="4" name="Content Placeholder 3" descr="W.A OF MAIN SHAFT.JPG"/>
          <p:cNvPicPr>
            <a:picLocks noGrp="1" noChangeAspect="1"/>
          </p:cNvPicPr>
          <p:nvPr>
            <p:ph idx="1"/>
          </p:nvPr>
        </p:nvPicPr>
        <p:blipFill>
          <a:blip r:embed="rId2" cstate="print">
            <a:lum bright="30000"/>
          </a:blip>
          <a:srcRect l="19594" t="29730" r="17568" b="29730"/>
          <a:stretch>
            <a:fillRect/>
          </a:stretch>
        </p:blipFill>
        <p:spPr>
          <a:xfrm>
            <a:off x="714348" y="1214422"/>
            <a:ext cx="3958856" cy="2286016"/>
          </a:xfrm>
          <a:ln w="76200">
            <a:solidFill>
              <a:srgbClr val="1A743C"/>
            </a:solidFill>
          </a:ln>
        </p:spPr>
      </p:pic>
      <p:sp>
        <p:nvSpPr>
          <p:cNvPr id="5" name="TextBox 4"/>
          <p:cNvSpPr txBox="1"/>
          <p:nvPr/>
        </p:nvSpPr>
        <p:spPr>
          <a:xfrm>
            <a:off x="857224" y="3929066"/>
            <a:ext cx="7286676" cy="4108817"/>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REB  Pin is used to connect rod end bearing  with bell crank.</a:t>
            </a:r>
          </a:p>
          <a:p>
            <a:pPr>
              <a:lnSpc>
                <a:spcPct val="150000"/>
              </a:lnSpc>
              <a:buFont typeface="Arial" pitchFamily="34" charset="0"/>
              <a:buChar char="•"/>
            </a:pPr>
            <a:r>
              <a:rPr lang="en-IN" dirty="0" smtClean="0">
                <a:latin typeface="Comic Sans MS" pitchFamily="66" charset="0"/>
              </a:rPr>
              <a:t>BC Pin is used to connect bell crank with the attachment for holding.</a:t>
            </a:r>
          </a:p>
          <a:p>
            <a:pPr>
              <a:lnSpc>
                <a:spcPct val="150000"/>
              </a:lnSpc>
              <a:buFont typeface="Arial" pitchFamily="34" charset="0"/>
              <a:buChar char="•"/>
            </a:pPr>
            <a:r>
              <a:rPr lang="en-IN" dirty="0" smtClean="0">
                <a:latin typeface="Comic Sans MS" pitchFamily="66" charset="0"/>
              </a:rPr>
              <a:t>It made up of Stainless Steel (SS)  which has high ductility hence wear is reduced.</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40</a:t>
            </a:fld>
            <a:endParaRPr lang="en-IN" dirty="0"/>
          </a:p>
        </p:txBody>
      </p:sp>
      <p:pic>
        <p:nvPicPr>
          <p:cNvPr id="7" name="Content Placeholder 3" descr="W.A OF MAIN SHAFT.JPG"/>
          <p:cNvPicPr>
            <a:picLocks noChangeAspect="1"/>
          </p:cNvPicPr>
          <p:nvPr/>
        </p:nvPicPr>
        <p:blipFill>
          <a:blip r:embed="rId3" cstate="print">
            <a:lum bright="40000"/>
          </a:blip>
          <a:srcRect l="33190" t="6897" r="35776" b="6897"/>
          <a:stretch>
            <a:fillRect/>
          </a:stretch>
        </p:blipFill>
        <p:spPr>
          <a:xfrm>
            <a:off x="5072066" y="1214422"/>
            <a:ext cx="2928958" cy="2286016"/>
          </a:xfrm>
          <a:prstGeom prst="rect">
            <a:avLst/>
          </a:prstGeom>
          <a:ln w="76200">
            <a:solidFill>
              <a:srgbClr val="1A743C"/>
            </a:solidFill>
          </a:ln>
        </p:spPr>
      </p:pic>
      <p:sp>
        <p:nvSpPr>
          <p:cNvPr id="8" name="TextBox 7"/>
          <p:cNvSpPr txBox="1"/>
          <p:nvPr/>
        </p:nvSpPr>
        <p:spPr>
          <a:xfrm>
            <a:off x="1071538" y="3071810"/>
            <a:ext cx="3071834" cy="369332"/>
          </a:xfrm>
          <a:prstGeom prst="rect">
            <a:avLst/>
          </a:prstGeom>
          <a:noFill/>
        </p:spPr>
        <p:txBody>
          <a:bodyPr wrap="square" rtlCol="0">
            <a:spAutoFit/>
          </a:bodyPr>
          <a:lstStyle/>
          <a:p>
            <a:r>
              <a:rPr lang="en-IN" dirty="0" smtClean="0"/>
              <a:t>SS PIN FOR ROD END BEARING</a:t>
            </a:r>
            <a:endParaRPr lang="en-IN" dirty="0"/>
          </a:p>
        </p:txBody>
      </p:sp>
      <p:sp>
        <p:nvSpPr>
          <p:cNvPr id="9" name="TextBox 8"/>
          <p:cNvSpPr txBox="1"/>
          <p:nvPr/>
        </p:nvSpPr>
        <p:spPr>
          <a:xfrm>
            <a:off x="5357818" y="3071810"/>
            <a:ext cx="2397964" cy="369332"/>
          </a:xfrm>
          <a:prstGeom prst="rect">
            <a:avLst/>
          </a:prstGeom>
          <a:noFill/>
        </p:spPr>
        <p:txBody>
          <a:bodyPr wrap="none" rtlCol="0">
            <a:spAutoFit/>
          </a:bodyPr>
          <a:lstStyle/>
          <a:p>
            <a:r>
              <a:rPr lang="en-IN" dirty="0" smtClean="0"/>
              <a:t>SS PIN FOR BELL CRANK</a:t>
            </a:r>
            <a:endParaRPr lang="en-IN" dirty="0"/>
          </a:p>
        </p:txBody>
      </p:sp>
    </p:spTree>
  </p:cSld>
  <p:clrMapOvr>
    <a:masterClrMapping/>
  </p:clrMapOvr>
  <p:transition>
    <p:pull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3900" dirty="0" smtClean="0"/>
              <a:t>STUD FOR CONTACT SPRING</a:t>
            </a:r>
            <a:endParaRPr lang="en-IN" sz="3900" dirty="0"/>
          </a:p>
        </p:txBody>
      </p:sp>
      <p:pic>
        <p:nvPicPr>
          <p:cNvPr id="4" name="Content Placeholder 3" descr="W.A OF MAIN SHAFT.JPG"/>
          <p:cNvPicPr>
            <a:picLocks noGrp="1" noChangeAspect="1"/>
          </p:cNvPicPr>
          <p:nvPr>
            <p:ph idx="1"/>
          </p:nvPr>
        </p:nvPicPr>
        <p:blipFill>
          <a:blip r:embed="rId2" cstate="print">
            <a:lum bright="10000"/>
          </a:blip>
          <a:srcRect t="45161" b="32258"/>
          <a:stretch>
            <a:fillRect/>
          </a:stretch>
        </p:blipFill>
        <p:spPr>
          <a:xfrm>
            <a:off x="1857356" y="1071546"/>
            <a:ext cx="6000791" cy="1928826"/>
          </a:xfrm>
          <a:ln w="76200">
            <a:solidFill>
              <a:srgbClr val="1A743C"/>
            </a:solidFill>
          </a:ln>
        </p:spPr>
      </p:pic>
      <p:sp>
        <p:nvSpPr>
          <p:cNvPr id="5" name="TextBox 4"/>
          <p:cNvSpPr txBox="1"/>
          <p:nvPr/>
        </p:nvSpPr>
        <p:spPr>
          <a:xfrm>
            <a:off x="857224" y="3429000"/>
            <a:ext cx="7286676" cy="3970318"/>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Stud is used to guide the spring and also to transfer the spring force to the bell crank. </a:t>
            </a:r>
          </a:p>
          <a:p>
            <a:pPr>
              <a:lnSpc>
                <a:spcPct val="150000"/>
              </a:lnSpc>
              <a:buFont typeface="Arial" pitchFamily="34" charset="0"/>
              <a:buChar char="•"/>
            </a:pPr>
            <a:r>
              <a:rPr lang="en-IN" dirty="0" smtClean="0">
                <a:latin typeface="Comic Sans MS" pitchFamily="66" charset="0"/>
              </a:rPr>
              <a:t>It is made up of steel as well as mild steel  for reducing weight and increased strength.</a:t>
            </a:r>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41</a:t>
            </a:fld>
            <a:endParaRPr lang="en-IN" dirty="0"/>
          </a:p>
        </p:txBody>
      </p:sp>
    </p:spTree>
  </p:cSld>
  <p:clrMapOvr>
    <a:masterClrMapping/>
  </p:clrMapOvr>
  <p:transition>
    <p:pull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sz="3900" dirty="0" smtClean="0"/>
              <a:t>CONTACT SPRING &amp; HOLD OPEN SPRING (INNER &amp; OUTER) </a:t>
            </a:r>
            <a:endParaRPr lang="en-IN" sz="3900" dirty="0"/>
          </a:p>
        </p:txBody>
      </p:sp>
      <p:pic>
        <p:nvPicPr>
          <p:cNvPr id="4" name="Content Placeholder 3" descr="W.A OF MAIN SHAFT.JPG"/>
          <p:cNvPicPr>
            <a:picLocks noGrp="1" noChangeAspect="1"/>
          </p:cNvPicPr>
          <p:nvPr>
            <p:ph idx="1"/>
          </p:nvPr>
        </p:nvPicPr>
        <p:blipFill>
          <a:blip r:embed="rId2" cstate="print">
            <a:lum bright="40000"/>
          </a:blip>
          <a:stretch>
            <a:fillRect/>
          </a:stretch>
        </p:blipFill>
        <p:spPr>
          <a:xfrm>
            <a:off x="1643042" y="1285860"/>
            <a:ext cx="3214710" cy="2071702"/>
          </a:xfrm>
          <a:ln w="76200">
            <a:solidFill>
              <a:srgbClr val="1A743C"/>
            </a:solidFill>
          </a:ln>
        </p:spPr>
      </p:pic>
      <p:sp>
        <p:nvSpPr>
          <p:cNvPr id="5" name="TextBox 4"/>
          <p:cNvSpPr txBox="1"/>
          <p:nvPr/>
        </p:nvSpPr>
        <p:spPr>
          <a:xfrm>
            <a:off x="857224" y="3357562"/>
            <a:ext cx="7286676" cy="5632311"/>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Inner &amp; Outer contact spring is the spring which is used to store charge. Open spring is the spring which is used to store charge for opening purpose.</a:t>
            </a:r>
          </a:p>
          <a:p>
            <a:pPr>
              <a:lnSpc>
                <a:spcPct val="150000"/>
              </a:lnSpc>
              <a:buFont typeface="Arial" pitchFamily="34" charset="0"/>
              <a:buChar char="•"/>
            </a:pPr>
            <a:r>
              <a:rPr lang="en-IN" dirty="0" smtClean="0">
                <a:latin typeface="Comic Sans MS" pitchFamily="66" charset="0"/>
              </a:rPr>
              <a:t>It is an open coil spring which is compressed for storing the charge.</a:t>
            </a:r>
          </a:p>
          <a:p>
            <a:pPr>
              <a:lnSpc>
                <a:spcPct val="150000"/>
              </a:lnSpc>
              <a:buFont typeface="Arial" pitchFamily="34" charset="0"/>
              <a:buChar char="•"/>
            </a:pPr>
            <a:r>
              <a:rPr lang="en-IN" dirty="0" smtClean="0">
                <a:latin typeface="Comic Sans MS" pitchFamily="66" charset="0"/>
              </a:rPr>
              <a:t>It is made of spring steel  which is processed via heat and mechanical treatment to have a high yield stress. This allows it to undergo deflection without permanent deformation.</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42</a:t>
            </a:fld>
            <a:endParaRPr lang="en-IN" dirty="0"/>
          </a:p>
        </p:txBody>
      </p:sp>
      <p:pic>
        <p:nvPicPr>
          <p:cNvPr id="7" name="Content Placeholder 3" descr="W.A OF MAIN SHAFT.JPG"/>
          <p:cNvPicPr>
            <a:picLocks noChangeAspect="1"/>
          </p:cNvPicPr>
          <p:nvPr/>
        </p:nvPicPr>
        <p:blipFill>
          <a:blip r:embed="rId3" cstate="print"/>
          <a:stretch>
            <a:fillRect/>
          </a:stretch>
        </p:blipFill>
        <p:spPr>
          <a:xfrm>
            <a:off x="5572132" y="1285860"/>
            <a:ext cx="3048021" cy="2071702"/>
          </a:xfrm>
          <a:prstGeom prst="rect">
            <a:avLst/>
          </a:prstGeom>
          <a:solidFill>
            <a:schemeClr val="tx1">
              <a:lumMod val="85000"/>
              <a:lumOff val="15000"/>
            </a:schemeClr>
          </a:solidFill>
          <a:ln w="76200">
            <a:solidFill>
              <a:srgbClr val="1A743C"/>
            </a:solidFill>
          </a:ln>
        </p:spPr>
      </p:pic>
    </p:spTree>
  </p:cSld>
  <p:clrMapOvr>
    <a:masterClrMapping/>
  </p:clrMapOvr>
  <p:transition>
    <p:pull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3600" dirty="0" smtClean="0"/>
              <a:t>SPACER FOR BEL CRANK</a:t>
            </a:r>
            <a:endParaRPr lang="en-IN" sz="3600" dirty="0"/>
          </a:p>
        </p:txBody>
      </p:sp>
      <p:pic>
        <p:nvPicPr>
          <p:cNvPr id="4" name="Content Placeholder 3" descr="W.A OF MAIN SHAFT.JPG"/>
          <p:cNvPicPr>
            <a:picLocks noGrp="1" noChangeAspect="1"/>
          </p:cNvPicPr>
          <p:nvPr>
            <p:ph idx="1"/>
          </p:nvPr>
        </p:nvPicPr>
        <p:blipFill>
          <a:blip r:embed="rId2" cstate="print">
            <a:lum/>
          </a:blip>
          <a:stretch>
            <a:fillRect/>
          </a:stretch>
        </p:blipFill>
        <p:spPr>
          <a:xfrm>
            <a:off x="2500298" y="1000108"/>
            <a:ext cx="3857652" cy="2312805"/>
          </a:xfrm>
          <a:solidFill>
            <a:schemeClr val="tx1">
              <a:lumMod val="85000"/>
              <a:lumOff val="15000"/>
            </a:schemeClr>
          </a:solidFill>
          <a:ln w="76200">
            <a:solidFill>
              <a:srgbClr val="1A743C"/>
            </a:solidFill>
          </a:ln>
        </p:spPr>
      </p:pic>
      <p:sp>
        <p:nvSpPr>
          <p:cNvPr id="5" name="TextBox 4"/>
          <p:cNvSpPr txBox="1"/>
          <p:nvPr/>
        </p:nvSpPr>
        <p:spPr>
          <a:xfrm>
            <a:off x="857224" y="3929066"/>
            <a:ext cx="7286676" cy="3970318"/>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Spacer is used to provide space in between the welding assembly of closing spring guide rod and the mechanism.</a:t>
            </a:r>
          </a:p>
          <a:p>
            <a:pPr>
              <a:lnSpc>
                <a:spcPct val="150000"/>
              </a:lnSpc>
              <a:buFont typeface="Arial" pitchFamily="34" charset="0"/>
              <a:buChar char="•"/>
            </a:pPr>
            <a:r>
              <a:rPr lang="en-IN" dirty="0" smtClean="0">
                <a:latin typeface="Comic Sans MS" pitchFamily="66" charset="0"/>
              </a:rPr>
              <a:t>In the absence of spacer it may lead to dislocate the guide rod of closing spring.</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43</a:t>
            </a:fld>
            <a:endParaRPr lang="en-IN" dirty="0"/>
          </a:p>
        </p:txBody>
      </p:sp>
    </p:spTree>
  </p:cSld>
  <p:clrMapOvr>
    <a:masterClrMapping/>
  </p:clrMapOvr>
  <p:transition>
    <p:pull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BEL CRANK</a:t>
            </a:r>
            <a:endParaRPr lang="en-IN" sz="4000" dirty="0"/>
          </a:p>
        </p:txBody>
      </p:sp>
      <p:pic>
        <p:nvPicPr>
          <p:cNvPr id="4" name="Content Placeholder 3" descr="W.A OF MAIN SHAFT.JPG"/>
          <p:cNvPicPr>
            <a:picLocks noGrp="1" noChangeAspect="1"/>
          </p:cNvPicPr>
          <p:nvPr>
            <p:ph idx="1"/>
          </p:nvPr>
        </p:nvPicPr>
        <p:blipFill>
          <a:blip r:embed="rId2" cstate="print"/>
          <a:srcRect l="16667" t="8333" b="19444"/>
          <a:stretch>
            <a:fillRect/>
          </a:stretch>
        </p:blipFill>
        <p:spPr>
          <a:xfrm>
            <a:off x="2714612" y="1071546"/>
            <a:ext cx="3500462" cy="2286016"/>
          </a:xfrm>
          <a:solidFill>
            <a:schemeClr val="tx1">
              <a:lumMod val="85000"/>
              <a:lumOff val="15000"/>
            </a:schemeClr>
          </a:solidFill>
          <a:ln w="76200">
            <a:solidFill>
              <a:srgbClr val="1A743C"/>
            </a:solidFill>
          </a:ln>
        </p:spPr>
      </p:pic>
      <p:sp>
        <p:nvSpPr>
          <p:cNvPr id="5" name="TextBox 4"/>
          <p:cNvSpPr txBox="1"/>
          <p:nvPr/>
        </p:nvSpPr>
        <p:spPr>
          <a:xfrm>
            <a:off x="857224" y="3929066"/>
            <a:ext cx="7286676" cy="4385816"/>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A bell crank is a type of crank that changes motion through an angle. It has a lever with two arms which have a common fulcrum(fixed point) at their junction.</a:t>
            </a:r>
          </a:p>
          <a:p>
            <a:pPr>
              <a:lnSpc>
                <a:spcPct val="150000"/>
              </a:lnSpc>
              <a:buFont typeface="Arial" pitchFamily="34" charset="0"/>
              <a:buChar char="•"/>
            </a:pPr>
            <a:r>
              <a:rPr lang="en-IN" dirty="0" smtClean="0">
                <a:latin typeface="Comic Sans MS" pitchFamily="66" charset="0"/>
              </a:rPr>
              <a:t>It is used to drive the vacuum interrupter by the movement of opening spring assembly from 0° to 90°.</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44</a:t>
            </a:fld>
            <a:endParaRPr lang="en-IN" dirty="0"/>
          </a:p>
        </p:txBody>
      </p:sp>
      <p:cxnSp>
        <p:nvCxnSpPr>
          <p:cNvPr id="8" name="Straight Arrow Connector 7"/>
          <p:cNvCxnSpPr/>
          <p:nvPr/>
        </p:nvCxnSpPr>
        <p:spPr>
          <a:xfrm rot="10800000">
            <a:off x="4714876" y="1500174"/>
            <a:ext cx="1928826" cy="1588"/>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rot="10800000">
            <a:off x="5214942" y="2428868"/>
            <a:ext cx="714380" cy="1588"/>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rot="5400000" flipH="1" flipV="1">
            <a:off x="3142446" y="1928802"/>
            <a:ext cx="715174" cy="794"/>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22" name="TextBox 21"/>
          <p:cNvSpPr txBox="1"/>
          <p:nvPr/>
        </p:nvSpPr>
        <p:spPr>
          <a:xfrm>
            <a:off x="4591168" y="2500306"/>
            <a:ext cx="1623906" cy="307777"/>
          </a:xfrm>
          <a:prstGeom prst="rect">
            <a:avLst/>
          </a:prstGeom>
          <a:noFill/>
        </p:spPr>
        <p:txBody>
          <a:bodyPr wrap="none" rtlCol="0">
            <a:spAutoFit/>
          </a:bodyPr>
          <a:lstStyle/>
          <a:p>
            <a:r>
              <a:rPr lang="en-IN" sz="1400" dirty="0" smtClean="0">
                <a:solidFill>
                  <a:schemeClr val="bg1"/>
                </a:solidFill>
                <a:latin typeface="Arial" pitchFamily="34" charset="0"/>
                <a:cs typeface="Arial" pitchFamily="34" charset="0"/>
              </a:rPr>
              <a:t>NORMAL FORCE</a:t>
            </a:r>
            <a:endParaRPr lang="en-IN" sz="1400" dirty="0">
              <a:solidFill>
                <a:schemeClr val="bg1"/>
              </a:solidFill>
              <a:latin typeface="Arial" pitchFamily="34" charset="0"/>
              <a:cs typeface="Arial" pitchFamily="34" charset="0"/>
            </a:endParaRPr>
          </a:p>
        </p:txBody>
      </p:sp>
      <p:sp>
        <p:nvSpPr>
          <p:cNvPr id="24" name="Rectangle 23"/>
          <p:cNvSpPr/>
          <p:nvPr/>
        </p:nvSpPr>
        <p:spPr>
          <a:xfrm>
            <a:off x="2714612" y="1142984"/>
            <a:ext cx="1623906" cy="307777"/>
          </a:xfrm>
          <a:prstGeom prst="rect">
            <a:avLst/>
          </a:prstGeom>
        </p:spPr>
        <p:txBody>
          <a:bodyPr wrap="none">
            <a:spAutoFit/>
          </a:bodyPr>
          <a:lstStyle/>
          <a:p>
            <a:r>
              <a:rPr lang="en-IN" sz="1400" dirty="0" smtClean="0">
                <a:solidFill>
                  <a:schemeClr val="bg1"/>
                </a:solidFill>
                <a:latin typeface="Arial" pitchFamily="34" charset="0"/>
                <a:cs typeface="Arial" pitchFamily="34" charset="0"/>
              </a:rPr>
              <a:t>NORMAL FORCE</a:t>
            </a:r>
            <a:endParaRPr lang="en-IN" sz="1400" dirty="0">
              <a:solidFill>
                <a:schemeClr val="bg1"/>
              </a:solidFill>
              <a:latin typeface="Arial" pitchFamily="34" charset="0"/>
              <a:cs typeface="Arial" pitchFamily="34" charset="0"/>
            </a:endParaRPr>
          </a:p>
        </p:txBody>
      </p:sp>
      <p:sp>
        <p:nvSpPr>
          <p:cNvPr id="25" name="Rectangle 24"/>
          <p:cNvSpPr/>
          <p:nvPr/>
        </p:nvSpPr>
        <p:spPr>
          <a:xfrm>
            <a:off x="6572264" y="1335273"/>
            <a:ext cx="1311578" cy="307777"/>
          </a:xfrm>
          <a:prstGeom prst="rect">
            <a:avLst/>
          </a:prstGeom>
        </p:spPr>
        <p:txBody>
          <a:bodyPr wrap="none">
            <a:spAutoFit/>
          </a:bodyPr>
          <a:lstStyle/>
          <a:p>
            <a:r>
              <a:rPr lang="en-IN" sz="1400" dirty="0" smtClean="0">
                <a:latin typeface="Arial" pitchFamily="34" charset="0"/>
                <a:cs typeface="Arial" pitchFamily="34" charset="0"/>
              </a:rPr>
              <a:t>FIXED POINT</a:t>
            </a:r>
            <a:endParaRPr lang="en-IN" sz="1400" dirty="0">
              <a:latin typeface="Arial" pitchFamily="34" charset="0"/>
              <a:cs typeface="Arial" pitchFamily="34" charset="0"/>
            </a:endParaRPr>
          </a:p>
        </p:txBody>
      </p:sp>
    </p:spTree>
  </p:cSld>
  <p:clrMapOvr>
    <a:masterClrMapping/>
  </p:clrMapOvr>
  <p:transition>
    <p:pull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274638"/>
            <a:ext cx="8401080" cy="725470"/>
          </a:xfrm>
        </p:spPr>
        <p:txBody>
          <a:bodyPr>
            <a:normAutofit fontScale="90000"/>
          </a:bodyPr>
          <a:lstStyle/>
          <a:p>
            <a:r>
              <a:rPr lang="en-IN" sz="4000" dirty="0" smtClean="0"/>
              <a:t>SWIVEL BLOCK ASSEMBLY FOR HOLD OPEN </a:t>
            </a:r>
            <a:r>
              <a:rPr lang="en-IN" dirty="0" smtClean="0"/>
              <a:t>SPRING &amp; STUD FOR OPEN SPRING</a:t>
            </a:r>
            <a:endParaRPr lang="en-IN" sz="4000" dirty="0"/>
          </a:p>
        </p:txBody>
      </p:sp>
      <p:pic>
        <p:nvPicPr>
          <p:cNvPr id="4" name="Content Placeholder 3" descr="W.A OF MAIN SHAFT.JPG"/>
          <p:cNvPicPr>
            <a:picLocks noGrp="1" noChangeAspect="1"/>
          </p:cNvPicPr>
          <p:nvPr>
            <p:ph idx="1"/>
          </p:nvPr>
        </p:nvPicPr>
        <p:blipFill>
          <a:blip r:embed="rId2" cstate="print"/>
          <a:srcRect t="22222" b="16667"/>
          <a:stretch>
            <a:fillRect/>
          </a:stretch>
        </p:blipFill>
        <p:spPr>
          <a:xfrm>
            <a:off x="2285984" y="1285860"/>
            <a:ext cx="4429156" cy="2071702"/>
          </a:xfrm>
          <a:solidFill>
            <a:schemeClr val="tx1">
              <a:lumMod val="85000"/>
              <a:lumOff val="15000"/>
            </a:schemeClr>
          </a:solidFill>
          <a:ln w="76200">
            <a:solidFill>
              <a:srgbClr val="1A743C"/>
            </a:solidFill>
          </a:ln>
        </p:spPr>
      </p:pic>
      <p:sp>
        <p:nvSpPr>
          <p:cNvPr id="5" name="TextBox 4"/>
          <p:cNvSpPr txBox="1"/>
          <p:nvPr/>
        </p:nvSpPr>
        <p:spPr>
          <a:xfrm>
            <a:off x="857224" y="3571876"/>
            <a:ext cx="7286676" cy="5216813"/>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Swivel block swivels with the hold open spring assembly to give appropriate movement. Without this may lead to dislocate of the stud.</a:t>
            </a:r>
          </a:p>
          <a:p>
            <a:pPr>
              <a:lnSpc>
                <a:spcPct val="150000"/>
              </a:lnSpc>
              <a:buFont typeface="Arial" pitchFamily="34" charset="0"/>
              <a:buChar char="•"/>
            </a:pPr>
            <a:r>
              <a:rPr lang="en-IN" dirty="0" smtClean="0">
                <a:latin typeface="Comic Sans MS" pitchFamily="66" charset="0"/>
              </a:rPr>
              <a:t>Stud is used to guide the spring and also to transfer the spring force to the bell crank. </a:t>
            </a:r>
          </a:p>
          <a:p>
            <a:pPr>
              <a:lnSpc>
                <a:spcPct val="150000"/>
              </a:lnSpc>
              <a:buFont typeface="Arial" pitchFamily="34" charset="0"/>
              <a:buChar char="•"/>
            </a:pPr>
            <a:r>
              <a:rPr lang="en-IN" dirty="0" smtClean="0">
                <a:latin typeface="Comic Sans MS" pitchFamily="66" charset="0"/>
              </a:rPr>
              <a:t>It is made up of Mild steel because it has great strength  to withstand sudden impact load.</a:t>
            </a:r>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45</a:t>
            </a:fld>
            <a:endParaRPr lang="en-IN" dirty="0"/>
          </a:p>
        </p:txBody>
      </p:sp>
      <p:cxnSp>
        <p:nvCxnSpPr>
          <p:cNvPr id="8" name="Straight Arrow Connector 7"/>
          <p:cNvCxnSpPr/>
          <p:nvPr/>
        </p:nvCxnSpPr>
        <p:spPr>
          <a:xfrm rot="5400000" flipH="1" flipV="1">
            <a:off x="5000628" y="2571744"/>
            <a:ext cx="428628" cy="1588"/>
          </a:xfrm>
          <a:prstGeom prst="straightConnector1">
            <a:avLst/>
          </a:prstGeom>
          <a:ln>
            <a:solidFill>
              <a:schemeClr val="bg2"/>
            </a:solidFill>
            <a:tailEnd type="arrow"/>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4929190" y="2857496"/>
            <a:ext cx="928694" cy="369332"/>
          </a:xfrm>
          <a:prstGeom prst="rect">
            <a:avLst/>
          </a:prstGeom>
          <a:noFill/>
        </p:spPr>
        <p:txBody>
          <a:bodyPr wrap="square" rtlCol="0">
            <a:spAutoFit/>
          </a:bodyPr>
          <a:lstStyle/>
          <a:p>
            <a:r>
              <a:rPr lang="en-IN" dirty="0" smtClean="0"/>
              <a:t>STUD</a:t>
            </a:r>
            <a:endParaRPr lang="en-IN" dirty="0"/>
          </a:p>
        </p:txBody>
      </p:sp>
    </p:spTree>
  </p:cSld>
  <p:clrMapOvr>
    <a:masterClrMapping/>
  </p:clrMapOvr>
  <p:transition>
    <p:pull di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sz="4000" dirty="0" smtClean="0"/>
              <a:t>ADOPTER BLOCK FOR SPRING GUIDE</a:t>
            </a:r>
            <a:endParaRPr lang="en-IN" sz="4000" dirty="0"/>
          </a:p>
        </p:txBody>
      </p:sp>
      <p:pic>
        <p:nvPicPr>
          <p:cNvPr id="4" name="Content Placeholder 3" descr="W.A OF MAIN SHAFT.JPG"/>
          <p:cNvPicPr>
            <a:picLocks noGrp="1" noChangeAspect="1"/>
          </p:cNvPicPr>
          <p:nvPr>
            <p:ph idx="1"/>
          </p:nvPr>
        </p:nvPicPr>
        <p:blipFill>
          <a:blip r:embed="rId2" cstate="print">
            <a:lum/>
          </a:blip>
          <a:srcRect l="6250" t="2778" r="12500" b="25000"/>
          <a:stretch>
            <a:fillRect/>
          </a:stretch>
        </p:blipFill>
        <p:spPr>
          <a:xfrm>
            <a:off x="2714612" y="1071546"/>
            <a:ext cx="3500462" cy="2214578"/>
          </a:xfrm>
          <a:solidFill>
            <a:schemeClr val="tx1">
              <a:lumMod val="85000"/>
              <a:lumOff val="15000"/>
            </a:schemeClr>
          </a:solidFill>
          <a:ln w="76200">
            <a:solidFill>
              <a:srgbClr val="1A743C"/>
            </a:solidFill>
          </a:ln>
        </p:spPr>
      </p:pic>
      <p:sp>
        <p:nvSpPr>
          <p:cNvPr id="5" name="TextBox 4"/>
          <p:cNvSpPr txBox="1"/>
          <p:nvPr/>
        </p:nvSpPr>
        <p:spPr>
          <a:xfrm>
            <a:off x="857224" y="3929066"/>
            <a:ext cx="7286676" cy="4385816"/>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Adopter block is used in top of the contact spring assembly to force the stud for closing spring.</a:t>
            </a:r>
          </a:p>
          <a:p>
            <a:pPr>
              <a:lnSpc>
                <a:spcPct val="150000"/>
              </a:lnSpc>
              <a:buFont typeface="Arial" pitchFamily="34" charset="0"/>
              <a:buChar char="•"/>
            </a:pPr>
            <a:r>
              <a:rPr lang="en-IN" dirty="0" smtClean="0">
                <a:latin typeface="Comic Sans MS" pitchFamily="66" charset="0"/>
              </a:rPr>
              <a:t>It is made up of Mild steel because it has great strength  to withstand sudden impact load.</a:t>
            </a:r>
            <a:br>
              <a:rPr lang="en-IN" dirty="0" smtClean="0">
                <a:latin typeface="Comic Sans MS" pitchFamily="66" charset="0"/>
              </a:rPr>
            </a:br>
            <a:endParaRPr lang="en-IN" dirty="0" smtClean="0">
              <a:latin typeface="Comic Sans MS" pitchFamily="66" charset="0"/>
            </a:endParaRP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46</a:t>
            </a:fld>
            <a:endParaRPr lang="en-IN" dirty="0"/>
          </a:p>
        </p:txBody>
      </p:sp>
    </p:spTree>
  </p:cSld>
  <p:clrMapOvr>
    <a:masterClrMapping/>
  </p:clrMapOvr>
  <p:transition>
    <p:pull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PISTON RING</a:t>
            </a:r>
            <a:endParaRPr lang="en-IN" sz="4000" dirty="0"/>
          </a:p>
        </p:txBody>
      </p:sp>
      <p:pic>
        <p:nvPicPr>
          <p:cNvPr id="4" name="Content Placeholder 3" descr="W.A OF MAIN SHAFT.JPG"/>
          <p:cNvPicPr>
            <a:picLocks noGrp="1" noChangeAspect="1"/>
          </p:cNvPicPr>
          <p:nvPr>
            <p:ph idx="1"/>
          </p:nvPr>
        </p:nvPicPr>
        <p:blipFill>
          <a:blip r:embed="rId2" cstate="print">
            <a:lum bright="10000"/>
          </a:blip>
          <a:stretch>
            <a:fillRect/>
          </a:stretch>
        </p:blipFill>
        <p:spPr>
          <a:xfrm>
            <a:off x="2786050" y="1000108"/>
            <a:ext cx="3429024" cy="2571768"/>
          </a:xfrm>
          <a:solidFill>
            <a:schemeClr val="tx1">
              <a:lumMod val="85000"/>
              <a:lumOff val="15000"/>
            </a:schemeClr>
          </a:solidFill>
          <a:ln w="76200">
            <a:solidFill>
              <a:srgbClr val="1A743C"/>
            </a:solidFill>
          </a:ln>
        </p:spPr>
      </p:pic>
      <p:sp>
        <p:nvSpPr>
          <p:cNvPr id="5" name="TextBox 4"/>
          <p:cNvSpPr txBox="1"/>
          <p:nvPr/>
        </p:nvSpPr>
        <p:spPr>
          <a:xfrm>
            <a:off x="857224" y="3571876"/>
            <a:ext cx="7286676" cy="5216813"/>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Piston ring used in dashpot is used to block the leakage of air inside the cylinder.</a:t>
            </a:r>
          </a:p>
          <a:p>
            <a:pPr>
              <a:lnSpc>
                <a:spcPct val="150000"/>
              </a:lnSpc>
              <a:buFont typeface="Arial" pitchFamily="34" charset="0"/>
              <a:buChar char="•"/>
            </a:pPr>
            <a:r>
              <a:rPr lang="en-IN" dirty="0" smtClean="0">
                <a:latin typeface="Comic Sans MS" pitchFamily="66" charset="0"/>
              </a:rPr>
              <a:t>It is fitted in the piston groove to seal with the cylinder.</a:t>
            </a:r>
          </a:p>
          <a:p>
            <a:pPr>
              <a:lnSpc>
                <a:spcPct val="150000"/>
              </a:lnSpc>
              <a:buFont typeface="Arial" pitchFamily="34" charset="0"/>
              <a:buChar char="•"/>
            </a:pPr>
            <a:r>
              <a:rPr lang="en-IN" dirty="0" smtClean="0">
                <a:latin typeface="Comic Sans MS" pitchFamily="66" charset="0"/>
              </a:rPr>
              <a:t>Piston rings are subject to wear as they move up and down the cylinder bore due to load and due to the air load acting on the ring. To minimize this, they are made of wear-resistant materials, such as cast iron.</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47</a:t>
            </a:fld>
            <a:endParaRPr lang="en-IN" dirty="0"/>
          </a:p>
        </p:txBody>
      </p:sp>
    </p:spTree>
  </p:cSld>
  <p:clrMapOvr>
    <a:masterClrMapping/>
  </p:clrMapOvr>
  <p:transition>
    <p:pull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DASHPOT</a:t>
            </a:r>
            <a:endParaRPr lang="en-IN" sz="4000" dirty="0"/>
          </a:p>
        </p:txBody>
      </p:sp>
      <p:pic>
        <p:nvPicPr>
          <p:cNvPr id="4" name="Content Placeholder 3" descr="W.A OF MAIN SHAFT.JPG"/>
          <p:cNvPicPr>
            <a:picLocks noGrp="1" noChangeAspect="1"/>
          </p:cNvPicPr>
          <p:nvPr>
            <p:ph idx="1"/>
          </p:nvPr>
        </p:nvPicPr>
        <p:blipFill>
          <a:blip r:embed="rId2" cstate="print"/>
          <a:stretch>
            <a:fillRect/>
          </a:stretch>
        </p:blipFill>
        <p:spPr>
          <a:xfrm rot="5400000">
            <a:off x="3036083" y="750075"/>
            <a:ext cx="2857520" cy="3357586"/>
          </a:xfrm>
          <a:solidFill>
            <a:schemeClr val="tx1">
              <a:lumMod val="85000"/>
              <a:lumOff val="15000"/>
            </a:schemeClr>
          </a:solidFill>
          <a:ln w="76200">
            <a:solidFill>
              <a:srgbClr val="1A743C"/>
            </a:solidFill>
          </a:ln>
        </p:spPr>
      </p:pic>
      <p:sp>
        <p:nvSpPr>
          <p:cNvPr id="5" name="TextBox 4"/>
          <p:cNvSpPr txBox="1"/>
          <p:nvPr/>
        </p:nvSpPr>
        <p:spPr>
          <a:xfrm>
            <a:off x="857224" y="3929066"/>
            <a:ext cx="7286676" cy="2169825"/>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Air Dashpots are used when there is the need to reduce or eliminate harmful or excessive motion by damping the vibrations and shocks.</a:t>
            </a:r>
          </a:p>
          <a:p>
            <a:pPr>
              <a:lnSpc>
                <a:spcPct val="150000"/>
              </a:lnSpc>
              <a:buFont typeface="Arial" pitchFamily="34" charset="0"/>
              <a:buChar char="•"/>
            </a:pPr>
            <a:r>
              <a:rPr lang="en-IN" dirty="0" smtClean="0">
                <a:latin typeface="Comic Sans MS" pitchFamily="66" charset="0"/>
              </a:rPr>
              <a:t>Aluminium made due to light weight and corrosion resistance.</a:t>
            </a:r>
          </a:p>
          <a:p>
            <a:pPr>
              <a:lnSpc>
                <a:spcPct val="150000"/>
              </a:lnSpc>
              <a:buFont typeface="Arial" pitchFamily="34" charset="0"/>
              <a:buChar char="•"/>
            </a:pPr>
            <a:endParaRPr lang="en-IN" dirty="0">
              <a:latin typeface="Comic Sans MS" pitchFamily="66" charset="0"/>
            </a:endParaRPr>
          </a:p>
        </p:txBody>
      </p:sp>
      <p:sp>
        <p:nvSpPr>
          <p:cNvPr id="6" name="Slide Number Placeholder 5"/>
          <p:cNvSpPr>
            <a:spLocks noGrp="1"/>
          </p:cNvSpPr>
          <p:nvPr>
            <p:ph type="sldNum" sz="quarter" idx="12"/>
          </p:nvPr>
        </p:nvSpPr>
        <p:spPr/>
        <p:txBody>
          <a:bodyPr/>
          <a:lstStyle/>
          <a:p>
            <a:fld id="{5E305930-9F17-47B2-A747-CE4A2471843A}" type="slidenum">
              <a:rPr lang="en-IN" smtClean="0"/>
              <a:pPr/>
              <a:t>48</a:t>
            </a:fld>
            <a:endParaRPr lang="en-IN" dirty="0"/>
          </a:p>
        </p:txBody>
      </p:sp>
    </p:spTree>
  </p:cSld>
  <p:clrMapOvr>
    <a:masterClrMapping/>
  </p:clrMapOvr>
  <p:transition>
    <p:pull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WA OF PISTON FOR DASH POT</a:t>
            </a:r>
            <a:endParaRPr lang="en-IN" sz="4000" dirty="0"/>
          </a:p>
        </p:txBody>
      </p:sp>
      <p:pic>
        <p:nvPicPr>
          <p:cNvPr id="4" name="Content Placeholder 3" descr="W.A OF MAIN SHAFT.JPG"/>
          <p:cNvPicPr>
            <a:picLocks noGrp="1" noChangeAspect="1"/>
          </p:cNvPicPr>
          <p:nvPr>
            <p:ph idx="1"/>
          </p:nvPr>
        </p:nvPicPr>
        <p:blipFill>
          <a:blip r:embed="rId2" cstate="print">
            <a:lum/>
          </a:blip>
          <a:srcRect l="12500" t="25000" b="22222"/>
          <a:stretch>
            <a:fillRect/>
          </a:stretch>
        </p:blipFill>
        <p:spPr>
          <a:xfrm rot="5400000">
            <a:off x="3107521" y="1321579"/>
            <a:ext cx="3000396" cy="2357454"/>
          </a:xfrm>
          <a:solidFill>
            <a:schemeClr val="tx1">
              <a:lumMod val="85000"/>
              <a:lumOff val="15000"/>
            </a:schemeClr>
          </a:solidFill>
          <a:ln w="76200">
            <a:solidFill>
              <a:srgbClr val="1A743C"/>
            </a:solidFill>
          </a:ln>
        </p:spPr>
      </p:pic>
      <p:sp>
        <p:nvSpPr>
          <p:cNvPr id="5" name="TextBox 4"/>
          <p:cNvSpPr txBox="1"/>
          <p:nvPr/>
        </p:nvSpPr>
        <p:spPr>
          <a:xfrm>
            <a:off x="857224" y="4214818"/>
            <a:ext cx="7286676" cy="3970318"/>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Piston is used to  compress the air inside the cylinder and also to resist the motion as well.</a:t>
            </a:r>
          </a:p>
          <a:p>
            <a:pPr>
              <a:lnSpc>
                <a:spcPct val="150000"/>
              </a:lnSpc>
              <a:buFont typeface="Arial" pitchFamily="34" charset="0"/>
              <a:buChar char="•"/>
            </a:pPr>
            <a:r>
              <a:rPr lang="en-IN" dirty="0" smtClean="0">
                <a:latin typeface="Comic Sans MS" pitchFamily="66" charset="0"/>
              </a:rPr>
              <a:t> It is made up of Mild steel because it has great strength and wear resistance.</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49</a:t>
            </a:fld>
            <a:endParaRPr lang="en-IN" dirty="0"/>
          </a:p>
        </p:txBody>
      </p:sp>
    </p:spTree>
  </p:cSld>
  <p:clrMapOvr>
    <a:masterClrMapping/>
  </p:clrMapOvr>
  <p:transition>
    <p:pull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44" y="214290"/>
            <a:ext cx="8786874" cy="246221"/>
          </a:xfrm>
          <a:prstGeom prst="rect">
            <a:avLst/>
          </a:prstGeom>
          <a:noFill/>
        </p:spPr>
        <p:txBody>
          <a:bodyPr wrap="square" rtlCol="0">
            <a:spAutoFit/>
          </a:bodyPr>
          <a:lstStyle/>
          <a:p>
            <a:endParaRPr lang="en-IN" sz="1000" dirty="0"/>
          </a:p>
        </p:txBody>
      </p:sp>
      <p:sp>
        <p:nvSpPr>
          <p:cNvPr id="5" name="TextBox 4"/>
          <p:cNvSpPr txBox="1"/>
          <p:nvPr/>
        </p:nvSpPr>
        <p:spPr>
          <a:xfrm>
            <a:off x="295244" y="366690"/>
            <a:ext cx="8786874" cy="246221"/>
          </a:xfrm>
          <a:prstGeom prst="rect">
            <a:avLst/>
          </a:prstGeom>
          <a:noFill/>
        </p:spPr>
        <p:txBody>
          <a:bodyPr wrap="square" rtlCol="0">
            <a:spAutoFit/>
          </a:bodyPr>
          <a:lstStyle/>
          <a:p>
            <a:endParaRPr lang="en-IN" sz="1000" dirty="0"/>
          </a:p>
        </p:txBody>
      </p:sp>
      <p:graphicFrame>
        <p:nvGraphicFramePr>
          <p:cNvPr id="6" name="Table 5"/>
          <p:cNvGraphicFramePr>
            <a:graphicFrameLocks noGrp="1"/>
          </p:cNvGraphicFramePr>
          <p:nvPr/>
        </p:nvGraphicFramePr>
        <p:xfrm>
          <a:off x="142844" y="142849"/>
          <a:ext cx="8786876" cy="6572298"/>
        </p:xfrm>
        <a:graphic>
          <a:graphicData uri="http://schemas.openxmlformats.org/drawingml/2006/table">
            <a:tbl>
              <a:tblPr firstRow="1" bandRow="1">
                <a:tableStyleId>{F5AB1C69-6EDB-4FF4-983F-18BD219EF322}</a:tableStyleId>
              </a:tblPr>
              <a:tblGrid>
                <a:gridCol w="642941"/>
                <a:gridCol w="1428760"/>
                <a:gridCol w="2428892"/>
                <a:gridCol w="1357322"/>
                <a:gridCol w="1357322"/>
                <a:gridCol w="857256"/>
                <a:gridCol w="714383"/>
              </a:tblGrid>
              <a:tr h="637966">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18</a:t>
                      </a:r>
                      <a:endParaRPr lang="en-IN" sz="1200" b="0" dirty="0">
                        <a:solidFill>
                          <a:schemeClr val="tx1"/>
                        </a:solidFill>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r>
                        <a:rPr lang="en-IN" sz="1200" b="0" dirty="0">
                          <a:solidFill>
                            <a:schemeClr val="tx1"/>
                          </a:solidFill>
                          <a:latin typeface="Comic Sans MS"/>
                          <a:ea typeface="Calibri"/>
                          <a:cs typeface="Times New Roman"/>
                        </a:rPr>
                        <a:t>12BR-019-MCB(800A)</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b="0" dirty="0">
                          <a:solidFill>
                            <a:schemeClr val="tx1"/>
                          </a:solidFill>
                          <a:latin typeface="Comic Sans MS"/>
                          <a:ea typeface="Calibri"/>
                          <a:cs typeface="Times New Roman"/>
                        </a:rPr>
                        <a:t>MOVING CONTACT BLOCK (800A)</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b="0" dirty="0">
                          <a:solidFill>
                            <a:schemeClr val="tx1"/>
                          </a:solidFill>
                          <a:latin typeface="Comic Sans MS"/>
                          <a:ea typeface="Calibri"/>
                          <a:cs typeface="Times New Roman"/>
                        </a:rPr>
                        <a:t>47x60x20 mm</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dirty="0" err="1">
                          <a:solidFill>
                            <a:schemeClr val="tx1"/>
                          </a:solidFill>
                          <a:latin typeface="Comic Sans MS"/>
                          <a:ea typeface="Calibri"/>
                          <a:cs typeface="Times New Roman"/>
                        </a:rPr>
                        <a:t>ELY.Cu</a:t>
                      </a:r>
                      <a:r>
                        <a:rPr lang="en-IN" sz="1200" b="0" dirty="0">
                          <a:solidFill>
                            <a:schemeClr val="tx1"/>
                          </a:solidFill>
                          <a:latin typeface="Comic Sans MS"/>
                          <a:ea typeface="Calibri"/>
                          <a:cs typeface="Times New Roman"/>
                        </a:rPr>
                        <a:t>/Br</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dirty="0">
                          <a:solidFill>
                            <a:schemeClr val="tx1"/>
                          </a:solidFill>
                          <a:latin typeface="Comic Sans MS"/>
                          <a:ea typeface="Calibri"/>
                          <a:cs typeface="Times New Roman"/>
                        </a:rPr>
                        <a:t>3</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dirty="0">
                          <a:solidFill>
                            <a:schemeClr val="tx1"/>
                          </a:solidFill>
                          <a:latin typeface="Comic Sans MS"/>
                          <a:ea typeface="Calibri"/>
                          <a:cs typeface="Times New Roman"/>
                        </a:rPr>
                        <a:t>NO’S</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r>
              <a:tr h="526634">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19</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12BR-019-MCB(1250A)</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dirty="0">
                          <a:latin typeface="Comic Sans MS"/>
                          <a:ea typeface="Calibri"/>
                          <a:cs typeface="Times New Roman"/>
                        </a:rPr>
                        <a:t>MOVING CONTACT BLOCK (1250A)</a:t>
                      </a:r>
                      <a:endParaRPr lang="en-IN" sz="1200" dirty="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47x60x20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ELY.Cu/Br</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3</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637966">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20</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12BR-020-BT(1250A)</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BOTTOM TERMINAL(1250A)</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60x12x275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ELY.Cu/Br</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3</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637966">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21</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12BR-021-BT(800A)</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BOTTOM TERMINAL(800A)</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50x10x275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ELY.Cu/Br</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3</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637966">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22</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12BR-022-F(1250A)</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dirty="0">
                          <a:latin typeface="Comic Sans MS"/>
                          <a:ea typeface="Calibri"/>
                          <a:cs typeface="Times New Roman"/>
                        </a:rPr>
                        <a:t>COPPER FLEXIBLE(1250A)</a:t>
                      </a:r>
                      <a:endParaRPr lang="en-IN" sz="1200" dirty="0">
                        <a:latin typeface="Calibri"/>
                        <a:ea typeface="Calibri"/>
                        <a:cs typeface="Latha"/>
                      </a:endParaRPr>
                    </a:p>
                  </a:txBody>
                  <a:tcPr marL="68580" marR="68580" marT="0" marB="0"/>
                </a:tc>
                <a:tc>
                  <a:txBody>
                    <a:bodyPr/>
                    <a:lstStyle/>
                    <a:p>
                      <a:pPr>
                        <a:lnSpc>
                          <a:spcPct val="107000"/>
                        </a:lnSpc>
                        <a:spcAft>
                          <a:spcPts val="0"/>
                        </a:spcAft>
                      </a:pPr>
                      <a:r>
                        <a:rPr lang="en-IN" sz="1200" dirty="0">
                          <a:latin typeface="Comic Sans MS"/>
                          <a:ea typeface="Calibri"/>
                          <a:cs typeface="Times New Roman"/>
                        </a:rPr>
                        <a:t>60x230x12 mm</a:t>
                      </a:r>
                      <a:endParaRPr lang="en-IN" sz="1200" dirty="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COPPER</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3</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637966">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23</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12BR-022-F(800A)</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COPPER FLEXIBLE(800A)</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50x190x6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COPPER</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3</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526634">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24</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12BR-023-DRFP</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DRIVE ROD FOR POLE</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Ø16x208 lg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3</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526634">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25</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12BR-024-IFDR</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INSULATOR FOR DRIVE ROD</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Ø43.5x150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EPOXY</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3</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dirty="0">
                          <a:latin typeface="Comic Sans MS"/>
                          <a:ea typeface="Calibri"/>
                          <a:cs typeface="Times New Roman"/>
                        </a:rPr>
                        <a:t>NO’S</a:t>
                      </a:r>
                      <a:endParaRPr lang="en-IN" sz="1200" dirty="0">
                        <a:latin typeface="Calibri"/>
                        <a:ea typeface="Calibri"/>
                        <a:cs typeface="Latha"/>
                      </a:endParaRPr>
                    </a:p>
                  </a:txBody>
                  <a:tcPr marL="68580" marR="68580" marT="0" marB="0"/>
                </a:tc>
              </a:tr>
              <a:tr h="637966">
                <a:tc>
                  <a:txBody>
                    <a:bodyPr/>
                    <a:lstStyle/>
                    <a:p>
                      <a:pPr marL="318770" indent="-228600">
                        <a:lnSpc>
                          <a:spcPct val="107000"/>
                        </a:lnSpc>
                        <a:spcAft>
                          <a:spcPts val="0"/>
                        </a:spcAft>
                        <a:buFont typeface="+mj-lt"/>
                        <a:buNone/>
                      </a:pP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b="1" dirty="0" smtClean="0">
                        <a:highlight>
                          <a:srgbClr val="FFFF00"/>
                        </a:highlight>
                        <a:latin typeface="Comic Sans MS"/>
                        <a:ea typeface="Calibri"/>
                        <a:cs typeface="Times New Roman"/>
                      </a:endParaRPr>
                    </a:p>
                    <a:p>
                      <a:pPr algn="ctr">
                        <a:lnSpc>
                          <a:spcPct val="107000"/>
                        </a:lnSpc>
                        <a:spcAft>
                          <a:spcPts val="0"/>
                        </a:spcAft>
                      </a:pPr>
                      <a:r>
                        <a:rPr lang="en-IN" sz="1200" b="1" dirty="0" smtClean="0">
                          <a:highlight>
                            <a:srgbClr val="FFFF00"/>
                          </a:highlight>
                          <a:latin typeface="Comic Sans MS"/>
                          <a:ea typeface="Calibri"/>
                          <a:cs typeface="Times New Roman"/>
                        </a:rPr>
                        <a:t>SPRING </a:t>
                      </a:r>
                      <a:r>
                        <a:rPr lang="en-IN" sz="1200" b="1" dirty="0">
                          <a:highlight>
                            <a:srgbClr val="FFFF00"/>
                          </a:highlight>
                          <a:latin typeface="Comic Sans MS"/>
                          <a:ea typeface="Calibri"/>
                          <a:cs typeface="Times New Roman"/>
                        </a:rPr>
                        <a:t>ASSEMBLY (CLOSE)</a:t>
                      </a:r>
                      <a:endParaRPr lang="en-IN" sz="1200" dirty="0">
                        <a:latin typeface="Calibri"/>
                        <a:ea typeface="Calibri"/>
                        <a:cs typeface="Latha"/>
                      </a:endParaRPr>
                    </a:p>
                  </a:txBody>
                  <a:tcPr marL="68580" marR="68580" marT="0" marB="0"/>
                </a:tc>
                <a:tc>
                  <a:txBody>
                    <a:bodyPr/>
                    <a:lstStyle/>
                    <a:p>
                      <a:pP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tc>
              </a:tr>
              <a:tr h="637966">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26</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12BR-025-OCS</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OUTER CLOSING SPRING</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Ø6x260 lg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SPRING STEEL</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1</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526634">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27</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12BR-026-LWFCS</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LOCATING WASHER FOR CLOSING SPRING</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Ø52x10 lg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2</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dirty="0">
                          <a:latin typeface="Comic Sans MS"/>
                          <a:ea typeface="Calibri"/>
                          <a:cs typeface="Times New Roman"/>
                        </a:rPr>
                        <a:t>NO’S</a:t>
                      </a:r>
                      <a:endParaRPr lang="en-IN" sz="1200" dirty="0">
                        <a:latin typeface="Calibri"/>
                        <a:ea typeface="Calibri"/>
                        <a:cs typeface="Latha"/>
                      </a:endParaRPr>
                    </a:p>
                  </a:txBody>
                  <a:tcPr marL="68580" marR="68580" marT="0" marB="0"/>
                </a:tc>
              </a:tr>
            </a:tbl>
          </a:graphicData>
        </a:graphic>
      </p:graphicFrame>
      <p:sp>
        <p:nvSpPr>
          <p:cNvPr id="7" name="Slide Number Placeholder 6"/>
          <p:cNvSpPr>
            <a:spLocks noGrp="1"/>
          </p:cNvSpPr>
          <p:nvPr>
            <p:ph type="sldNum" sz="quarter" idx="12"/>
          </p:nvPr>
        </p:nvSpPr>
        <p:spPr/>
        <p:txBody>
          <a:bodyPr/>
          <a:lstStyle/>
          <a:p>
            <a:fld id="{5E305930-9F17-47B2-A747-CE4A2471843A}" type="slidenum">
              <a:rPr lang="en-IN" smtClean="0"/>
              <a:pPr/>
              <a:t>5</a:t>
            </a:fld>
            <a:endParaRPr lang="en-IN" dirty="0"/>
          </a:p>
        </p:txBody>
      </p:sp>
    </p:spTree>
  </p:cSld>
  <p:clrMapOvr>
    <a:masterClrMapping/>
  </p:clrMapOvr>
  <p:transition>
    <p:pull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WA SWIVEL BLOCK FOR DASHPOT</a:t>
            </a:r>
            <a:endParaRPr lang="en-IN" sz="4000" dirty="0"/>
          </a:p>
        </p:txBody>
      </p:sp>
      <p:pic>
        <p:nvPicPr>
          <p:cNvPr id="4" name="Content Placeholder 3" descr="W.A OF MAIN SHAFT.JPG"/>
          <p:cNvPicPr>
            <a:picLocks noGrp="1" noChangeAspect="1"/>
          </p:cNvPicPr>
          <p:nvPr>
            <p:ph idx="1"/>
          </p:nvPr>
        </p:nvPicPr>
        <p:blipFill>
          <a:blip r:embed="rId2" cstate="print"/>
          <a:srcRect l="22917"/>
          <a:stretch>
            <a:fillRect/>
          </a:stretch>
        </p:blipFill>
        <p:spPr>
          <a:xfrm rot="16200000">
            <a:off x="2928926" y="642918"/>
            <a:ext cx="2786082" cy="3500462"/>
          </a:xfrm>
          <a:solidFill>
            <a:schemeClr val="tx1">
              <a:lumMod val="85000"/>
              <a:lumOff val="15000"/>
            </a:schemeClr>
          </a:solidFill>
          <a:ln w="76200">
            <a:solidFill>
              <a:srgbClr val="1A743C"/>
            </a:solidFill>
          </a:ln>
        </p:spPr>
      </p:pic>
      <p:sp>
        <p:nvSpPr>
          <p:cNvPr id="5" name="TextBox 4"/>
          <p:cNvSpPr txBox="1"/>
          <p:nvPr/>
        </p:nvSpPr>
        <p:spPr>
          <a:xfrm>
            <a:off x="857224" y="3929066"/>
            <a:ext cx="7286676" cy="3970318"/>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Swivel block swivels with the piston to give appropriate movement to the dashpot.</a:t>
            </a:r>
          </a:p>
          <a:p>
            <a:pPr>
              <a:lnSpc>
                <a:spcPct val="150000"/>
              </a:lnSpc>
              <a:buFont typeface="Arial" pitchFamily="34" charset="0"/>
              <a:buChar char="•"/>
            </a:pPr>
            <a:r>
              <a:rPr lang="en-IN" dirty="0" smtClean="0">
                <a:latin typeface="Comic Sans MS" pitchFamily="66" charset="0"/>
              </a:rPr>
              <a:t>It is made up of Mild steel because it has great strength  to withstand sudden impact load.</a:t>
            </a:r>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50</a:t>
            </a:fld>
            <a:endParaRPr lang="en-IN" dirty="0"/>
          </a:p>
        </p:txBody>
      </p:sp>
    </p:spTree>
  </p:cSld>
  <p:clrMapOvr>
    <a:masterClrMapping/>
  </p:clrMapOvr>
  <p:transition>
    <p:pull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sz="4000" dirty="0" smtClean="0"/>
              <a:t>CHARGING HANDLE &amp; DOOR HANDLE</a:t>
            </a:r>
            <a:endParaRPr lang="en-IN" sz="4000" dirty="0"/>
          </a:p>
        </p:txBody>
      </p:sp>
      <p:pic>
        <p:nvPicPr>
          <p:cNvPr id="4" name="Content Placeholder 3" descr="W.A OF MAIN SHAFT.JPG"/>
          <p:cNvPicPr>
            <a:picLocks noGrp="1" noChangeAspect="1"/>
          </p:cNvPicPr>
          <p:nvPr>
            <p:ph idx="1"/>
          </p:nvPr>
        </p:nvPicPr>
        <p:blipFill>
          <a:blip r:embed="rId2" cstate="print">
            <a:lum bright="10000"/>
          </a:blip>
          <a:srcRect t="36111"/>
          <a:stretch>
            <a:fillRect/>
          </a:stretch>
        </p:blipFill>
        <p:spPr>
          <a:xfrm>
            <a:off x="428596" y="1214422"/>
            <a:ext cx="4143404" cy="1928826"/>
          </a:xfrm>
          <a:solidFill>
            <a:schemeClr val="tx1">
              <a:lumMod val="85000"/>
              <a:lumOff val="15000"/>
            </a:schemeClr>
          </a:solidFill>
          <a:ln w="76200">
            <a:solidFill>
              <a:srgbClr val="1A743C"/>
            </a:solidFill>
          </a:ln>
        </p:spPr>
      </p:pic>
      <p:sp>
        <p:nvSpPr>
          <p:cNvPr id="5" name="TextBox 4"/>
          <p:cNvSpPr txBox="1"/>
          <p:nvPr/>
        </p:nvSpPr>
        <p:spPr>
          <a:xfrm>
            <a:off x="857224" y="3929066"/>
            <a:ext cx="7286676" cy="5216813"/>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Charging handle is used to crank the ratchet mechanism to charge the closing spring. It is the manual type of  charging the closing spring.</a:t>
            </a:r>
          </a:p>
          <a:p>
            <a:pPr>
              <a:lnSpc>
                <a:spcPct val="150000"/>
              </a:lnSpc>
              <a:buFont typeface="Arial" pitchFamily="34" charset="0"/>
              <a:buChar char="•"/>
            </a:pPr>
            <a:r>
              <a:rPr lang="en-IN" dirty="0" smtClean="0">
                <a:latin typeface="Comic Sans MS" pitchFamily="66" charset="0"/>
              </a:rPr>
              <a:t>Door handle is used to open  and close the door of the breaker.</a:t>
            </a:r>
          </a:p>
          <a:p>
            <a:pPr>
              <a:lnSpc>
                <a:spcPct val="150000"/>
              </a:lnSpc>
              <a:buFont typeface="Arial" pitchFamily="34" charset="0"/>
              <a:buChar char="•"/>
            </a:pPr>
            <a:r>
              <a:rPr lang="en-IN" dirty="0" smtClean="0">
                <a:latin typeface="Comic Sans MS" pitchFamily="66" charset="0"/>
              </a:rPr>
              <a:t>It is made up of Mild steel because it has great strength and hardness.</a:t>
            </a:r>
          </a:p>
          <a:p>
            <a:pPr>
              <a:lnSpc>
                <a:spcPct val="150000"/>
              </a:lnSpc>
              <a:buFont typeface="Arial" pitchFamily="34" charset="0"/>
              <a:buChar char="•"/>
            </a:pPr>
            <a:endParaRPr lang="en-IN" dirty="0" smtClean="0">
              <a:latin typeface="Comic Sans MS" pitchFamily="66" charset="0"/>
            </a:endParaRP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51</a:t>
            </a:fld>
            <a:endParaRPr lang="en-IN" dirty="0"/>
          </a:p>
        </p:txBody>
      </p:sp>
      <p:pic>
        <p:nvPicPr>
          <p:cNvPr id="7" name="Content Placeholder 3" descr="W.A OF MAIN SHAFT.JPG"/>
          <p:cNvPicPr>
            <a:picLocks noChangeAspect="1"/>
          </p:cNvPicPr>
          <p:nvPr/>
        </p:nvPicPr>
        <p:blipFill>
          <a:blip r:embed="rId3" cstate="print">
            <a:lum bright="20000"/>
          </a:blip>
          <a:srcRect l="14583" t="52778" r="10417" b="13889"/>
          <a:stretch>
            <a:fillRect/>
          </a:stretch>
        </p:blipFill>
        <p:spPr>
          <a:xfrm>
            <a:off x="4643438" y="1214422"/>
            <a:ext cx="4000528" cy="1928826"/>
          </a:xfrm>
          <a:prstGeom prst="rect">
            <a:avLst/>
          </a:prstGeom>
          <a:solidFill>
            <a:schemeClr val="tx1">
              <a:lumMod val="85000"/>
              <a:lumOff val="15000"/>
            </a:schemeClr>
          </a:solidFill>
          <a:ln w="76200">
            <a:solidFill>
              <a:srgbClr val="1A743C"/>
            </a:solidFill>
          </a:ln>
        </p:spPr>
      </p:pic>
    </p:spTree>
  </p:cSld>
  <p:clrMapOvr>
    <a:masterClrMapping/>
  </p:clrMapOvr>
  <p:transition>
    <p:pull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TRIPPING INTERLOCK ROD</a:t>
            </a:r>
            <a:endParaRPr lang="en-IN" sz="4000" dirty="0"/>
          </a:p>
        </p:txBody>
      </p:sp>
      <p:pic>
        <p:nvPicPr>
          <p:cNvPr id="4" name="Content Placeholder 3" descr="W.A OF MAIN SHAFT.JPG"/>
          <p:cNvPicPr>
            <a:picLocks noGrp="1" noChangeAspect="1"/>
          </p:cNvPicPr>
          <p:nvPr>
            <p:ph idx="1"/>
          </p:nvPr>
        </p:nvPicPr>
        <p:blipFill>
          <a:blip r:embed="rId2" cstate="print"/>
          <a:srcRect t="41203" b="29939"/>
          <a:stretch>
            <a:fillRect/>
          </a:stretch>
        </p:blipFill>
        <p:spPr>
          <a:xfrm>
            <a:off x="2857488" y="1142984"/>
            <a:ext cx="3429024" cy="2071702"/>
          </a:xfrm>
          <a:solidFill>
            <a:schemeClr val="tx1">
              <a:lumMod val="85000"/>
              <a:lumOff val="15000"/>
            </a:schemeClr>
          </a:solidFill>
          <a:ln w="76200">
            <a:solidFill>
              <a:srgbClr val="1A743C"/>
            </a:solidFill>
          </a:ln>
        </p:spPr>
      </p:pic>
      <p:sp>
        <p:nvSpPr>
          <p:cNvPr id="5" name="TextBox 4"/>
          <p:cNvSpPr txBox="1"/>
          <p:nvPr/>
        </p:nvSpPr>
        <p:spPr>
          <a:xfrm>
            <a:off x="857224" y="3929066"/>
            <a:ext cx="7286676" cy="4385816"/>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Tripping interlock is a safety tripping rod. When the breaker is brought to test or service position it must trip for safety concern.</a:t>
            </a:r>
          </a:p>
          <a:p>
            <a:pPr>
              <a:lnSpc>
                <a:spcPct val="150000"/>
              </a:lnSpc>
              <a:buFont typeface="Arial" pitchFamily="34" charset="0"/>
              <a:buChar char="•"/>
            </a:pPr>
            <a:r>
              <a:rPr lang="en-IN" dirty="0" smtClean="0">
                <a:latin typeface="Comic Sans MS" pitchFamily="66" charset="0"/>
              </a:rPr>
              <a:t>It is made up of Mild steel because it has great strength and hardness.</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52</a:t>
            </a:fld>
            <a:endParaRPr lang="en-IN" dirty="0"/>
          </a:p>
        </p:txBody>
      </p:sp>
    </p:spTree>
  </p:cSld>
  <p:clrMapOvr>
    <a:masterClrMapping/>
  </p:clrMapOvr>
  <p:transition>
    <p:pull di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sz="4000" dirty="0" smtClean="0"/>
              <a:t>TRIPPING INTERLOCK,TRUCK &amp; SHUTTER WHEEL</a:t>
            </a:r>
            <a:endParaRPr lang="en-IN" sz="4000" dirty="0"/>
          </a:p>
        </p:txBody>
      </p:sp>
      <p:pic>
        <p:nvPicPr>
          <p:cNvPr id="4" name="Content Placeholder 3" descr="W.A OF MAIN SHAFT.JPG"/>
          <p:cNvPicPr>
            <a:picLocks noGrp="1" noChangeAspect="1"/>
          </p:cNvPicPr>
          <p:nvPr>
            <p:ph idx="1"/>
          </p:nvPr>
        </p:nvPicPr>
        <p:blipFill>
          <a:blip r:embed="rId2" cstate="print"/>
          <a:srcRect l="25000" t="22222" r="18750" b="11111"/>
          <a:stretch>
            <a:fillRect/>
          </a:stretch>
        </p:blipFill>
        <p:spPr>
          <a:xfrm>
            <a:off x="2643174" y="1214422"/>
            <a:ext cx="3286148" cy="2071702"/>
          </a:xfrm>
          <a:solidFill>
            <a:schemeClr val="tx1">
              <a:lumMod val="85000"/>
              <a:lumOff val="15000"/>
            </a:schemeClr>
          </a:solidFill>
          <a:ln w="76200">
            <a:solidFill>
              <a:srgbClr val="1A743C"/>
            </a:solidFill>
          </a:ln>
        </p:spPr>
      </p:pic>
      <p:sp>
        <p:nvSpPr>
          <p:cNvPr id="5" name="TextBox 4"/>
          <p:cNvSpPr txBox="1"/>
          <p:nvPr/>
        </p:nvSpPr>
        <p:spPr>
          <a:xfrm>
            <a:off x="857224" y="3286124"/>
            <a:ext cx="7286676" cy="6047809"/>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Interlock tripping is achieved through this wheel. This wheel is provided to match the breaker movement.</a:t>
            </a:r>
          </a:p>
          <a:p>
            <a:pPr>
              <a:lnSpc>
                <a:spcPct val="150000"/>
              </a:lnSpc>
              <a:buFont typeface="Arial" pitchFamily="34" charset="0"/>
              <a:buChar char="•"/>
            </a:pPr>
            <a:r>
              <a:rPr lang="en-IN" dirty="0" smtClean="0">
                <a:latin typeface="Comic Sans MS" pitchFamily="66" charset="0"/>
              </a:rPr>
              <a:t>Truck wheel is provided to transport the breaker easily.</a:t>
            </a:r>
          </a:p>
          <a:p>
            <a:pPr>
              <a:lnSpc>
                <a:spcPct val="150000"/>
              </a:lnSpc>
              <a:buFont typeface="Arial" pitchFamily="34" charset="0"/>
              <a:buChar char="•"/>
            </a:pPr>
            <a:r>
              <a:rPr lang="en-IN" dirty="0" smtClean="0">
                <a:latin typeface="Comic Sans MS" pitchFamily="66" charset="0"/>
              </a:rPr>
              <a:t>Shutter wheel is provided for guiding the shutter square rod for opening and closing the SMC shutter.</a:t>
            </a:r>
          </a:p>
          <a:p>
            <a:pPr>
              <a:lnSpc>
                <a:spcPct val="150000"/>
              </a:lnSpc>
              <a:buFont typeface="Arial" pitchFamily="34" charset="0"/>
              <a:buChar char="•"/>
            </a:pPr>
            <a:r>
              <a:rPr lang="en-IN" dirty="0" smtClean="0">
                <a:latin typeface="Comic Sans MS" pitchFamily="66" charset="0"/>
              </a:rPr>
              <a:t>It is made by nylon for:</a:t>
            </a:r>
          </a:p>
          <a:p>
            <a:pPr>
              <a:lnSpc>
                <a:spcPct val="150000"/>
              </a:lnSpc>
              <a:buFont typeface="Arial" pitchFamily="34" charset="0"/>
              <a:buChar char="•"/>
            </a:pPr>
            <a:r>
              <a:rPr lang="en-IN" dirty="0" smtClean="0">
                <a:latin typeface="Comic Sans MS" pitchFamily="66" charset="0"/>
              </a:rPr>
              <a:t> Low Wear and Extremely Abrasion Resistant.</a:t>
            </a:r>
          </a:p>
          <a:p>
            <a:pPr>
              <a:lnSpc>
                <a:spcPct val="150000"/>
              </a:lnSpc>
              <a:buFont typeface="Arial" pitchFamily="34" charset="0"/>
              <a:buChar char="•"/>
            </a:pPr>
            <a:r>
              <a:rPr lang="en-IN" dirty="0" smtClean="0">
                <a:latin typeface="Comic Sans MS" pitchFamily="66" charset="0"/>
              </a:rPr>
              <a:t>Low Roll Resistance, Can Carry Heavy Loads.</a:t>
            </a:r>
          </a:p>
          <a:p>
            <a:pPr>
              <a:lnSpc>
                <a:spcPct val="150000"/>
              </a:lnSpc>
              <a:buFont typeface="Arial" pitchFamily="34" charset="0"/>
              <a:buChar char="•"/>
            </a:pPr>
            <a:endParaRPr lang="en-IN" dirty="0" smtClean="0">
              <a:latin typeface="Comic Sans MS" pitchFamily="66" charset="0"/>
            </a:endParaRP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a:xfrm>
            <a:off x="8358214" y="6356350"/>
            <a:ext cx="328586" cy="365125"/>
          </a:xfrm>
        </p:spPr>
        <p:txBody>
          <a:bodyPr/>
          <a:lstStyle/>
          <a:p>
            <a:endParaRPr lang="en-IN" dirty="0"/>
          </a:p>
        </p:txBody>
      </p:sp>
    </p:spTree>
  </p:cSld>
  <p:clrMapOvr>
    <a:masterClrMapping/>
  </p:clrMapOvr>
  <p:transition>
    <p:pull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sz="4000" dirty="0" smtClean="0"/>
              <a:t>SS PIN FOR TRIPPING INTERLOCK &amp; TRUCK WHEEL</a:t>
            </a:r>
            <a:endParaRPr lang="en-IN" sz="4000" dirty="0"/>
          </a:p>
        </p:txBody>
      </p:sp>
      <p:pic>
        <p:nvPicPr>
          <p:cNvPr id="4" name="Content Placeholder 3" descr="W.A OF MAIN SHAFT.JPG"/>
          <p:cNvPicPr>
            <a:picLocks noGrp="1" noChangeAspect="1"/>
          </p:cNvPicPr>
          <p:nvPr>
            <p:ph idx="1"/>
          </p:nvPr>
        </p:nvPicPr>
        <p:blipFill>
          <a:blip r:embed="rId2" cstate="print"/>
          <a:srcRect l="31250" t="34483" r="33333" b="31034"/>
          <a:stretch>
            <a:fillRect/>
          </a:stretch>
        </p:blipFill>
        <p:spPr>
          <a:xfrm>
            <a:off x="714348" y="1428736"/>
            <a:ext cx="3786214" cy="1571636"/>
          </a:xfrm>
          <a:solidFill>
            <a:schemeClr val="tx1">
              <a:lumMod val="85000"/>
              <a:lumOff val="15000"/>
            </a:schemeClr>
          </a:solidFill>
          <a:ln w="76200">
            <a:solidFill>
              <a:srgbClr val="1A743C"/>
            </a:solidFill>
          </a:ln>
        </p:spPr>
      </p:pic>
      <p:sp>
        <p:nvSpPr>
          <p:cNvPr id="5" name="TextBox 4"/>
          <p:cNvSpPr txBox="1"/>
          <p:nvPr/>
        </p:nvSpPr>
        <p:spPr>
          <a:xfrm>
            <a:off x="857224" y="3071810"/>
            <a:ext cx="7286676" cy="4801314"/>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This  Pin is used to connect tripping interlock rod with nylon wheel.</a:t>
            </a:r>
          </a:p>
          <a:p>
            <a:pPr>
              <a:lnSpc>
                <a:spcPct val="150000"/>
              </a:lnSpc>
              <a:buFont typeface="Arial" pitchFamily="34" charset="0"/>
              <a:buChar char="•"/>
            </a:pPr>
            <a:r>
              <a:rPr lang="en-IN" dirty="0" smtClean="0">
                <a:latin typeface="Comic Sans MS" pitchFamily="66" charset="0"/>
              </a:rPr>
              <a:t>This  Pin is used to connect truck wheel with shutter rod.</a:t>
            </a:r>
          </a:p>
          <a:p>
            <a:pPr>
              <a:lnSpc>
                <a:spcPct val="150000"/>
              </a:lnSpc>
              <a:buFont typeface="Arial" pitchFamily="34" charset="0"/>
              <a:buChar char="•"/>
            </a:pPr>
            <a:r>
              <a:rPr lang="en-IN" dirty="0" smtClean="0">
                <a:latin typeface="Comic Sans MS" pitchFamily="66" charset="0"/>
              </a:rPr>
              <a:t>It made up of Stainless Steel (SS)  which has high ductility hence wear is reduced.</a:t>
            </a:r>
          </a:p>
          <a:p>
            <a:pPr>
              <a:lnSpc>
                <a:spcPct val="150000"/>
              </a:lnSpc>
            </a:pPr>
            <a:endParaRPr lang="en-IN" dirty="0" smtClean="0">
              <a:latin typeface="Comic Sans MS" pitchFamily="66" charset="0"/>
            </a:endParaRP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54</a:t>
            </a:fld>
            <a:endParaRPr lang="en-IN" dirty="0"/>
          </a:p>
        </p:txBody>
      </p:sp>
      <p:pic>
        <p:nvPicPr>
          <p:cNvPr id="7" name="Content Placeholder 3" descr="W.A OF MAIN SHAFT.JPG"/>
          <p:cNvPicPr>
            <a:picLocks noChangeAspect="1"/>
          </p:cNvPicPr>
          <p:nvPr/>
        </p:nvPicPr>
        <p:blipFill>
          <a:blip r:embed="rId3" cstate="print">
            <a:lum bright="10000"/>
          </a:blip>
          <a:srcRect l="12500" t="27778" r="2083" b="16667"/>
          <a:stretch>
            <a:fillRect/>
          </a:stretch>
        </p:blipFill>
        <p:spPr>
          <a:xfrm>
            <a:off x="4572000" y="1428736"/>
            <a:ext cx="3857652" cy="1571636"/>
          </a:xfrm>
          <a:prstGeom prst="rect">
            <a:avLst/>
          </a:prstGeom>
          <a:solidFill>
            <a:schemeClr val="tx1">
              <a:lumMod val="85000"/>
              <a:lumOff val="15000"/>
            </a:schemeClr>
          </a:solidFill>
          <a:ln w="76200">
            <a:solidFill>
              <a:srgbClr val="1A743C"/>
            </a:solidFill>
          </a:ln>
        </p:spPr>
      </p:pic>
      <p:sp>
        <p:nvSpPr>
          <p:cNvPr id="8" name="TextBox 7"/>
          <p:cNvSpPr txBox="1"/>
          <p:nvPr/>
        </p:nvSpPr>
        <p:spPr>
          <a:xfrm>
            <a:off x="1428728" y="2643182"/>
            <a:ext cx="2601290" cy="369332"/>
          </a:xfrm>
          <a:prstGeom prst="rect">
            <a:avLst/>
          </a:prstGeom>
          <a:noFill/>
        </p:spPr>
        <p:txBody>
          <a:bodyPr wrap="none" rtlCol="0">
            <a:spAutoFit/>
          </a:bodyPr>
          <a:lstStyle/>
          <a:p>
            <a:r>
              <a:rPr lang="en-IN" dirty="0" smtClean="0"/>
              <a:t>FOR TRIPPING INTERLOCK</a:t>
            </a:r>
            <a:endParaRPr lang="en-IN" dirty="0"/>
          </a:p>
        </p:txBody>
      </p:sp>
      <p:sp>
        <p:nvSpPr>
          <p:cNvPr id="9" name="Rectangle 8"/>
          <p:cNvSpPr/>
          <p:nvPr/>
        </p:nvSpPr>
        <p:spPr>
          <a:xfrm>
            <a:off x="5457955" y="2643182"/>
            <a:ext cx="1971565" cy="369332"/>
          </a:xfrm>
          <a:prstGeom prst="rect">
            <a:avLst/>
          </a:prstGeom>
        </p:spPr>
        <p:txBody>
          <a:bodyPr wrap="none">
            <a:spAutoFit/>
          </a:bodyPr>
          <a:lstStyle/>
          <a:p>
            <a:r>
              <a:rPr lang="en-IN" dirty="0" smtClean="0"/>
              <a:t>FOR TRUCK WHEEL</a:t>
            </a:r>
            <a:endParaRPr lang="en-IN" dirty="0"/>
          </a:p>
        </p:txBody>
      </p:sp>
    </p:spTree>
  </p:cSld>
  <p:clrMapOvr>
    <a:masterClrMapping/>
  </p:clrMapOvr>
  <p:transition>
    <p:pull di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WA OF RACK IN/OUT HANDLE</a:t>
            </a:r>
            <a:endParaRPr lang="en-IN" sz="4000" dirty="0"/>
          </a:p>
        </p:txBody>
      </p:sp>
      <p:pic>
        <p:nvPicPr>
          <p:cNvPr id="4" name="Content Placeholder 3" descr="W.A OF MAIN SHAFT.JPG"/>
          <p:cNvPicPr>
            <a:picLocks noGrp="1" noChangeAspect="1"/>
          </p:cNvPicPr>
          <p:nvPr>
            <p:ph idx="1"/>
          </p:nvPr>
        </p:nvPicPr>
        <p:blipFill>
          <a:blip r:embed="rId2" cstate="print"/>
          <a:stretch>
            <a:fillRect/>
          </a:stretch>
        </p:blipFill>
        <p:spPr>
          <a:xfrm rot="5400000">
            <a:off x="3143240" y="714356"/>
            <a:ext cx="2928958" cy="3500462"/>
          </a:xfrm>
          <a:solidFill>
            <a:schemeClr val="tx1">
              <a:lumMod val="85000"/>
              <a:lumOff val="15000"/>
            </a:schemeClr>
          </a:solidFill>
          <a:ln w="76200">
            <a:solidFill>
              <a:srgbClr val="1A743C"/>
            </a:solidFill>
          </a:ln>
        </p:spPr>
      </p:pic>
      <p:sp>
        <p:nvSpPr>
          <p:cNvPr id="5" name="TextBox 4"/>
          <p:cNvSpPr txBox="1"/>
          <p:nvPr/>
        </p:nvSpPr>
        <p:spPr>
          <a:xfrm>
            <a:off x="857224" y="4071942"/>
            <a:ext cx="7286676" cy="3970318"/>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Rack in/out handle is used to drive the screw rod to rack the whole breaker into the compartment.</a:t>
            </a:r>
          </a:p>
          <a:p>
            <a:pPr>
              <a:lnSpc>
                <a:spcPct val="150000"/>
              </a:lnSpc>
              <a:buFont typeface="Arial" pitchFamily="34" charset="0"/>
              <a:buChar char="•"/>
            </a:pPr>
            <a:r>
              <a:rPr lang="en-IN" dirty="0" smtClean="0">
                <a:latin typeface="Comic Sans MS" pitchFamily="66" charset="0"/>
              </a:rPr>
              <a:t>This handle is bended in the middle to increase the screwing torque for easy work.</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55</a:t>
            </a:fld>
            <a:endParaRPr lang="en-IN" dirty="0"/>
          </a:p>
        </p:txBody>
      </p:sp>
    </p:spTree>
  </p:cSld>
  <p:clrMapOvr>
    <a:masterClrMapping/>
  </p:clrMapOvr>
  <p:transition>
    <p:pull di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SCREW ROD</a:t>
            </a:r>
            <a:endParaRPr lang="en-IN" sz="4000" dirty="0"/>
          </a:p>
        </p:txBody>
      </p:sp>
      <p:pic>
        <p:nvPicPr>
          <p:cNvPr id="4" name="Content Placeholder 3" descr="W.A OF MAIN SHAFT.JPG"/>
          <p:cNvPicPr>
            <a:picLocks noGrp="1" noChangeAspect="1"/>
          </p:cNvPicPr>
          <p:nvPr>
            <p:ph idx="1"/>
          </p:nvPr>
        </p:nvPicPr>
        <p:blipFill>
          <a:blip r:embed="rId2" cstate="print"/>
          <a:srcRect t="27778" b="13889"/>
          <a:stretch>
            <a:fillRect/>
          </a:stretch>
        </p:blipFill>
        <p:spPr>
          <a:xfrm>
            <a:off x="2143108" y="1000108"/>
            <a:ext cx="4786346" cy="1857388"/>
          </a:xfrm>
          <a:solidFill>
            <a:schemeClr val="tx1">
              <a:lumMod val="85000"/>
              <a:lumOff val="15000"/>
            </a:schemeClr>
          </a:solidFill>
          <a:ln w="76200">
            <a:solidFill>
              <a:srgbClr val="1A743C"/>
            </a:solidFill>
          </a:ln>
        </p:spPr>
      </p:pic>
      <p:sp>
        <p:nvSpPr>
          <p:cNvPr id="5" name="TextBox 4"/>
          <p:cNvSpPr txBox="1"/>
          <p:nvPr/>
        </p:nvSpPr>
        <p:spPr>
          <a:xfrm>
            <a:off x="857224" y="3929066"/>
            <a:ext cx="7286676" cy="3970318"/>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Screw rod is used to drive the whole breaker to rack into the breaker compartment.</a:t>
            </a:r>
          </a:p>
          <a:p>
            <a:pPr>
              <a:lnSpc>
                <a:spcPct val="150000"/>
              </a:lnSpc>
              <a:buFont typeface="Arial" pitchFamily="34" charset="0"/>
              <a:buChar char="•"/>
            </a:pPr>
            <a:r>
              <a:rPr lang="en-IN" dirty="0" smtClean="0">
                <a:latin typeface="Comic Sans MS" pitchFamily="66" charset="0"/>
              </a:rPr>
              <a:t>This screw has thread for movement of the breaker with the nut block.</a:t>
            </a:r>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56</a:t>
            </a:fld>
            <a:endParaRPr lang="en-IN" dirty="0"/>
          </a:p>
        </p:txBody>
      </p:sp>
    </p:spTree>
  </p:cSld>
  <p:clrMapOvr>
    <a:masterClrMapping/>
  </p:clrMapOvr>
  <p:transition>
    <p:pull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sz="4000" dirty="0" smtClean="0"/>
              <a:t>NUT </a:t>
            </a:r>
            <a:r>
              <a:rPr lang="en-IN" dirty="0" smtClean="0"/>
              <a:t>BLOCK &amp; HINGE BLOCK </a:t>
            </a:r>
            <a:r>
              <a:rPr lang="en-IN" sz="4000" dirty="0" smtClean="0"/>
              <a:t>FOR SCREW ROD</a:t>
            </a:r>
            <a:endParaRPr lang="en-IN" sz="4000" dirty="0"/>
          </a:p>
        </p:txBody>
      </p:sp>
      <p:pic>
        <p:nvPicPr>
          <p:cNvPr id="4" name="Content Placeholder 3" descr="W.A OF MAIN SHAFT.JPG"/>
          <p:cNvPicPr>
            <a:picLocks noGrp="1" noChangeAspect="1"/>
          </p:cNvPicPr>
          <p:nvPr>
            <p:ph idx="1"/>
          </p:nvPr>
        </p:nvPicPr>
        <p:blipFill>
          <a:blip r:embed="rId2" cstate="print">
            <a:lum bright="10000"/>
          </a:blip>
          <a:srcRect l="27083" r="14583"/>
          <a:stretch>
            <a:fillRect/>
          </a:stretch>
        </p:blipFill>
        <p:spPr>
          <a:xfrm>
            <a:off x="1428728" y="1428736"/>
            <a:ext cx="2857520" cy="2000264"/>
          </a:xfrm>
          <a:solidFill>
            <a:schemeClr val="tx1">
              <a:lumMod val="85000"/>
              <a:lumOff val="15000"/>
            </a:schemeClr>
          </a:solidFill>
          <a:ln w="76200">
            <a:solidFill>
              <a:srgbClr val="1A743C"/>
            </a:solidFill>
          </a:ln>
        </p:spPr>
      </p:pic>
      <p:sp>
        <p:nvSpPr>
          <p:cNvPr id="5" name="TextBox 4"/>
          <p:cNvSpPr txBox="1"/>
          <p:nvPr/>
        </p:nvSpPr>
        <p:spPr>
          <a:xfrm>
            <a:off x="857224" y="3929066"/>
            <a:ext cx="7286676" cy="5216813"/>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Nut block is fixed attachment wherein screw rod drives in to rack the breaker.</a:t>
            </a:r>
          </a:p>
          <a:p>
            <a:pPr>
              <a:lnSpc>
                <a:spcPct val="150000"/>
              </a:lnSpc>
              <a:buFont typeface="Arial" pitchFamily="34" charset="0"/>
              <a:buChar char="•"/>
            </a:pPr>
            <a:r>
              <a:rPr lang="en-IN" dirty="0" smtClean="0">
                <a:latin typeface="Comic Sans MS" pitchFamily="66" charset="0"/>
              </a:rPr>
              <a:t>Hinge block is used to support the screw rod  and to provide the guide way to the screw rod.</a:t>
            </a:r>
          </a:p>
          <a:p>
            <a:pPr>
              <a:lnSpc>
                <a:spcPct val="150000"/>
              </a:lnSpc>
              <a:buFont typeface="Arial" pitchFamily="34" charset="0"/>
              <a:buChar char="•"/>
            </a:pPr>
            <a:r>
              <a:rPr lang="en-IN" dirty="0" smtClean="0">
                <a:latin typeface="Comic Sans MS" pitchFamily="66" charset="0"/>
              </a:rPr>
              <a:t>It is made up of Mild steel because it has great strength  to withstand sudden impact load.</a:t>
            </a:r>
          </a:p>
          <a:p>
            <a:pPr>
              <a:lnSpc>
                <a:spcPct val="150000"/>
              </a:lnSpc>
              <a:buFont typeface="Arial" pitchFamily="34" charset="0"/>
              <a:buChar char="•"/>
            </a:pPr>
            <a:endParaRPr lang="en-IN" dirty="0" smtClean="0">
              <a:latin typeface="Comic Sans MS" pitchFamily="66" charset="0"/>
            </a:endParaRP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57</a:t>
            </a:fld>
            <a:endParaRPr lang="en-IN" dirty="0"/>
          </a:p>
        </p:txBody>
      </p:sp>
      <p:pic>
        <p:nvPicPr>
          <p:cNvPr id="7" name="Content Placeholder 3" descr="W.A OF MAIN SHAFT.JPG"/>
          <p:cNvPicPr>
            <a:picLocks noChangeAspect="1"/>
          </p:cNvPicPr>
          <p:nvPr/>
        </p:nvPicPr>
        <p:blipFill>
          <a:blip r:embed="rId3" cstate="print"/>
          <a:stretch>
            <a:fillRect/>
          </a:stretch>
        </p:blipFill>
        <p:spPr>
          <a:xfrm>
            <a:off x="4357686" y="1428736"/>
            <a:ext cx="3429024" cy="2000264"/>
          </a:xfrm>
          <a:prstGeom prst="rect">
            <a:avLst/>
          </a:prstGeom>
          <a:solidFill>
            <a:schemeClr val="tx1">
              <a:lumMod val="85000"/>
              <a:lumOff val="15000"/>
            </a:schemeClr>
          </a:solidFill>
          <a:ln w="76200">
            <a:solidFill>
              <a:srgbClr val="1A743C"/>
            </a:solidFill>
          </a:ln>
        </p:spPr>
      </p:pic>
      <p:sp>
        <p:nvSpPr>
          <p:cNvPr id="8" name="Rectangle 7"/>
          <p:cNvSpPr/>
          <p:nvPr/>
        </p:nvSpPr>
        <p:spPr>
          <a:xfrm>
            <a:off x="2143108" y="3071810"/>
            <a:ext cx="1260025" cy="369332"/>
          </a:xfrm>
          <a:prstGeom prst="rect">
            <a:avLst/>
          </a:prstGeom>
        </p:spPr>
        <p:txBody>
          <a:bodyPr wrap="none">
            <a:spAutoFit/>
          </a:bodyPr>
          <a:lstStyle/>
          <a:p>
            <a:r>
              <a:rPr lang="en-IN" dirty="0" smtClean="0"/>
              <a:t>NUT BLOCK</a:t>
            </a:r>
            <a:endParaRPr lang="en-IN" dirty="0"/>
          </a:p>
        </p:txBody>
      </p:sp>
      <p:sp>
        <p:nvSpPr>
          <p:cNvPr id="9" name="Rectangle 8"/>
          <p:cNvSpPr/>
          <p:nvPr/>
        </p:nvSpPr>
        <p:spPr>
          <a:xfrm>
            <a:off x="5357818" y="3071810"/>
            <a:ext cx="1460400" cy="369332"/>
          </a:xfrm>
          <a:prstGeom prst="rect">
            <a:avLst/>
          </a:prstGeom>
        </p:spPr>
        <p:txBody>
          <a:bodyPr wrap="none">
            <a:spAutoFit/>
          </a:bodyPr>
          <a:lstStyle/>
          <a:p>
            <a:r>
              <a:rPr lang="en-IN" dirty="0" smtClean="0"/>
              <a:t>HINGE BLOCK</a:t>
            </a:r>
            <a:endParaRPr lang="en-IN" dirty="0"/>
          </a:p>
        </p:txBody>
      </p:sp>
    </p:spTree>
  </p:cSld>
  <p:clrMapOvr>
    <a:masterClrMapping/>
  </p:clrMapOvr>
  <p:transition>
    <p:pull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SMC SHUTTER</a:t>
            </a:r>
            <a:endParaRPr lang="en-IN" sz="4000" dirty="0"/>
          </a:p>
        </p:txBody>
      </p:sp>
      <p:pic>
        <p:nvPicPr>
          <p:cNvPr id="4" name="Content Placeholder 3" descr="W.A OF MAIN SHAFT.JPG"/>
          <p:cNvPicPr>
            <a:picLocks noGrp="1" noChangeAspect="1"/>
          </p:cNvPicPr>
          <p:nvPr>
            <p:ph idx="1"/>
          </p:nvPr>
        </p:nvPicPr>
        <p:blipFill>
          <a:blip r:embed="rId2" cstate="print"/>
          <a:srcRect t="33333" b="13889"/>
          <a:stretch>
            <a:fillRect/>
          </a:stretch>
        </p:blipFill>
        <p:spPr>
          <a:xfrm>
            <a:off x="1928794" y="1071546"/>
            <a:ext cx="5143536" cy="2143140"/>
          </a:xfrm>
          <a:solidFill>
            <a:schemeClr val="tx1">
              <a:lumMod val="85000"/>
              <a:lumOff val="15000"/>
            </a:schemeClr>
          </a:solidFill>
          <a:ln w="76200">
            <a:solidFill>
              <a:srgbClr val="1A743C"/>
            </a:solidFill>
          </a:ln>
        </p:spPr>
      </p:pic>
      <p:sp>
        <p:nvSpPr>
          <p:cNvPr id="5" name="TextBox 4"/>
          <p:cNvSpPr txBox="1"/>
          <p:nvPr/>
        </p:nvSpPr>
        <p:spPr>
          <a:xfrm>
            <a:off x="857224" y="3929066"/>
            <a:ext cx="7286676" cy="4385816"/>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Sheet Moulding Compound Shutter is provided to open and close the incoming and outgoing side from the panel while rack in/out the breaker.</a:t>
            </a:r>
          </a:p>
          <a:p>
            <a:pPr>
              <a:lnSpc>
                <a:spcPct val="150000"/>
              </a:lnSpc>
              <a:buFont typeface="Arial" pitchFamily="34" charset="0"/>
              <a:buChar char="•"/>
            </a:pPr>
            <a:r>
              <a:rPr lang="en-IN" dirty="0" smtClean="0">
                <a:latin typeface="Comic Sans MS" pitchFamily="66" charset="0"/>
              </a:rPr>
              <a:t>It is made of Fibre glass Reinforced Plastic for weightless insulation properties.</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58</a:t>
            </a:fld>
            <a:endParaRPr lang="en-IN" dirty="0"/>
          </a:p>
        </p:txBody>
      </p:sp>
    </p:spTree>
  </p:cSld>
  <p:clrMapOvr>
    <a:masterClrMapping/>
  </p:clrMapOvr>
  <p:transition>
    <p:pull di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sz="4000" dirty="0" smtClean="0"/>
              <a:t>SHUTTER SQUARE </a:t>
            </a:r>
            <a:r>
              <a:rPr lang="en-IN" dirty="0" smtClean="0"/>
              <a:t>ROD &amp; RISING LEVER </a:t>
            </a:r>
            <a:endParaRPr lang="en-IN" sz="4000" dirty="0"/>
          </a:p>
        </p:txBody>
      </p:sp>
      <p:pic>
        <p:nvPicPr>
          <p:cNvPr id="4" name="Content Placeholder 3" descr="W.A OF MAIN SHAFT.JPG"/>
          <p:cNvPicPr>
            <a:picLocks noGrp="1" noChangeAspect="1"/>
          </p:cNvPicPr>
          <p:nvPr>
            <p:ph idx="1"/>
          </p:nvPr>
        </p:nvPicPr>
        <p:blipFill>
          <a:blip r:embed="rId2" cstate="print"/>
          <a:srcRect t="25000" b="41666"/>
          <a:stretch>
            <a:fillRect/>
          </a:stretch>
        </p:blipFill>
        <p:spPr>
          <a:xfrm>
            <a:off x="571472" y="1142984"/>
            <a:ext cx="3786214" cy="2000264"/>
          </a:xfrm>
          <a:solidFill>
            <a:schemeClr val="tx1">
              <a:lumMod val="85000"/>
              <a:lumOff val="15000"/>
            </a:schemeClr>
          </a:solidFill>
          <a:ln w="76200">
            <a:solidFill>
              <a:srgbClr val="1A743C"/>
            </a:solidFill>
          </a:ln>
        </p:spPr>
      </p:pic>
      <p:sp>
        <p:nvSpPr>
          <p:cNvPr id="5" name="TextBox 4"/>
          <p:cNvSpPr txBox="1"/>
          <p:nvPr/>
        </p:nvSpPr>
        <p:spPr>
          <a:xfrm>
            <a:off x="857224" y="3929066"/>
            <a:ext cx="7286676" cy="3970318"/>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Shutter square rod is used in the operation of opening and closing of shutter while racking in &amp; out of the breaker.</a:t>
            </a:r>
          </a:p>
          <a:p>
            <a:pPr>
              <a:lnSpc>
                <a:spcPct val="150000"/>
              </a:lnSpc>
              <a:buFont typeface="Arial" pitchFamily="34" charset="0"/>
              <a:buChar char="•"/>
            </a:pPr>
            <a:r>
              <a:rPr lang="en-IN" dirty="0" smtClean="0">
                <a:latin typeface="Comic Sans MS" pitchFamily="66" charset="0"/>
              </a:rPr>
              <a:t>The rising lever is used to lift the shutter up and down automatically .</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59</a:t>
            </a:fld>
            <a:endParaRPr lang="en-IN" dirty="0"/>
          </a:p>
        </p:txBody>
      </p:sp>
      <p:pic>
        <p:nvPicPr>
          <p:cNvPr id="7" name="Content Placeholder 3" descr="W.A OF MAIN SHAFT.JPG"/>
          <p:cNvPicPr>
            <a:picLocks noChangeAspect="1"/>
          </p:cNvPicPr>
          <p:nvPr/>
        </p:nvPicPr>
        <p:blipFill>
          <a:blip r:embed="rId3" cstate="print"/>
          <a:srcRect t="36111" b="16667"/>
          <a:stretch>
            <a:fillRect/>
          </a:stretch>
        </p:blipFill>
        <p:spPr>
          <a:xfrm>
            <a:off x="4429124" y="1142984"/>
            <a:ext cx="4286280" cy="2000264"/>
          </a:xfrm>
          <a:prstGeom prst="rect">
            <a:avLst/>
          </a:prstGeom>
          <a:solidFill>
            <a:schemeClr val="tx1">
              <a:lumMod val="85000"/>
              <a:lumOff val="15000"/>
            </a:schemeClr>
          </a:solidFill>
          <a:ln w="76200">
            <a:solidFill>
              <a:srgbClr val="1A743C"/>
            </a:solidFill>
          </a:ln>
        </p:spPr>
      </p:pic>
      <p:sp>
        <p:nvSpPr>
          <p:cNvPr id="8" name="TextBox 7"/>
          <p:cNvSpPr txBox="1"/>
          <p:nvPr/>
        </p:nvSpPr>
        <p:spPr>
          <a:xfrm>
            <a:off x="1214414" y="1130842"/>
            <a:ext cx="2344553" cy="369332"/>
          </a:xfrm>
          <a:prstGeom prst="rect">
            <a:avLst/>
          </a:prstGeom>
          <a:noFill/>
        </p:spPr>
        <p:txBody>
          <a:bodyPr wrap="none" rtlCol="0">
            <a:spAutoFit/>
          </a:bodyPr>
          <a:lstStyle/>
          <a:p>
            <a:r>
              <a:rPr lang="en-IN" dirty="0" smtClean="0"/>
              <a:t>SHUTTER SQUARE ROD</a:t>
            </a:r>
            <a:endParaRPr lang="en-IN" dirty="0"/>
          </a:p>
        </p:txBody>
      </p:sp>
      <p:sp>
        <p:nvSpPr>
          <p:cNvPr id="9" name="Rectangle 8"/>
          <p:cNvSpPr/>
          <p:nvPr/>
        </p:nvSpPr>
        <p:spPr>
          <a:xfrm>
            <a:off x="5643570" y="1142984"/>
            <a:ext cx="1457450" cy="369332"/>
          </a:xfrm>
          <a:prstGeom prst="rect">
            <a:avLst/>
          </a:prstGeom>
        </p:spPr>
        <p:txBody>
          <a:bodyPr wrap="none">
            <a:spAutoFit/>
          </a:bodyPr>
          <a:lstStyle/>
          <a:p>
            <a:r>
              <a:rPr lang="en-IN" dirty="0" smtClean="0"/>
              <a:t>RISING LEVER</a:t>
            </a:r>
            <a:endParaRPr lang="en-IN" dirty="0"/>
          </a:p>
        </p:txBody>
      </p:sp>
    </p:spTree>
  </p:cSld>
  <p:clrMapOvr>
    <a:masterClrMapping/>
  </p:clrMapOvr>
  <p:transition>
    <p:pull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44" y="214290"/>
            <a:ext cx="8786874" cy="246221"/>
          </a:xfrm>
          <a:prstGeom prst="rect">
            <a:avLst/>
          </a:prstGeom>
          <a:noFill/>
        </p:spPr>
        <p:txBody>
          <a:bodyPr wrap="square" rtlCol="0">
            <a:spAutoFit/>
          </a:bodyPr>
          <a:lstStyle/>
          <a:p>
            <a:endParaRPr lang="en-IN" sz="1000" dirty="0"/>
          </a:p>
        </p:txBody>
      </p:sp>
      <p:sp>
        <p:nvSpPr>
          <p:cNvPr id="5" name="TextBox 4"/>
          <p:cNvSpPr txBox="1"/>
          <p:nvPr/>
        </p:nvSpPr>
        <p:spPr>
          <a:xfrm>
            <a:off x="295244" y="366690"/>
            <a:ext cx="8786874" cy="246221"/>
          </a:xfrm>
          <a:prstGeom prst="rect">
            <a:avLst/>
          </a:prstGeom>
          <a:noFill/>
        </p:spPr>
        <p:txBody>
          <a:bodyPr wrap="square" rtlCol="0">
            <a:spAutoFit/>
          </a:bodyPr>
          <a:lstStyle/>
          <a:p>
            <a:endParaRPr lang="en-IN" sz="1000" dirty="0"/>
          </a:p>
        </p:txBody>
      </p:sp>
      <p:graphicFrame>
        <p:nvGraphicFramePr>
          <p:cNvPr id="6" name="Table 5"/>
          <p:cNvGraphicFramePr>
            <a:graphicFrameLocks noGrp="1"/>
          </p:cNvGraphicFramePr>
          <p:nvPr/>
        </p:nvGraphicFramePr>
        <p:xfrm>
          <a:off x="142844" y="142849"/>
          <a:ext cx="8786876" cy="6572298"/>
        </p:xfrm>
        <a:graphic>
          <a:graphicData uri="http://schemas.openxmlformats.org/drawingml/2006/table">
            <a:tbl>
              <a:tblPr firstRow="1" bandRow="1">
                <a:tableStyleId>{F5AB1C69-6EDB-4FF4-983F-18BD219EF322}</a:tableStyleId>
              </a:tblPr>
              <a:tblGrid>
                <a:gridCol w="642941"/>
                <a:gridCol w="1428760"/>
                <a:gridCol w="2428892"/>
                <a:gridCol w="1357322"/>
                <a:gridCol w="1357322"/>
                <a:gridCol w="857256"/>
                <a:gridCol w="714383"/>
              </a:tblGrid>
              <a:tr h="637966">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28</a:t>
                      </a:r>
                      <a:endParaRPr lang="en-IN" sz="1200" b="0" dirty="0">
                        <a:solidFill>
                          <a:schemeClr val="tx1"/>
                        </a:solidFill>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r>
                        <a:rPr lang="en-IN" sz="1200" b="0" dirty="0" smtClean="0">
                          <a:solidFill>
                            <a:schemeClr val="tx1"/>
                          </a:solidFill>
                          <a:latin typeface="Comic Sans MS"/>
                          <a:ea typeface="Calibri"/>
                          <a:cs typeface="Times New Roman"/>
                        </a:rPr>
                        <a:t>12BR-029-WAGR</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b="0" dirty="0">
                          <a:solidFill>
                            <a:schemeClr val="tx1"/>
                          </a:solidFill>
                          <a:latin typeface="Comic Sans MS"/>
                          <a:ea typeface="Calibri"/>
                          <a:cs typeface="Times New Roman"/>
                        </a:rPr>
                        <a:t>WA OF GUIDE ROD</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b="0" dirty="0">
                          <a:solidFill>
                            <a:schemeClr val="tx1"/>
                          </a:solidFill>
                          <a:latin typeface="Comic Sans MS"/>
                          <a:ea typeface="Calibri"/>
                          <a:cs typeface="Times New Roman"/>
                        </a:rPr>
                        <a:t>355x50x20 mm</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dirty="0">
                          <a:solidFill>
                            <a:schemeClr val="tx1"/>
                          </a:solidFill>
                          <a:latin typeface="Comic Sans MS"/>
                          <a:ea typeface="Calibri"/>
                          <a:cs typeface="Times New Roman"/>
                        </a:rPr>
                        <a:t>MS</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dirty="0">
                          <a:solidFill>
                            <a:schemeClr val="tx1"/>
                          </a:solidFill>
                          <a:latin typeface="Comic Sans MS"/>
                          <a:ea typeface="Calibri"/>
                          <a:cs typeface="Times New Roman"/>
                        </a:rPr>
                        <a:t>1</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dirty="0">
                          <a:solidFill>
                            <a:schemeClr val="tx1"/>
                          </a:solidFill>
                          <a:latin typeface="Comic Sans MS"/>
                          <a:ea typeface="Calibri"/>
                          <a:cs typeface="Times New Roman"/>
                        </a:rPr>
                        <a:t>NO’S</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r>
              <a:tr h="526634">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29</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12BR-030-WASBCS</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WA OF SWIVEL BLOCK FOR CLOSING SPRING </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98x40x40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dirty="0">
                          <a:latin typeface="Comic Sans MS"/>
                          <a:ea typeface="Calibri"/>
                          <a:cs typeface="Times New Roman"/>
                        </a:rPr>
                        <a:t>1</a:t>
                      </a:r>
                      <a:endParaRPr lang="en-IN" sz="1200" dirty="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637966">
                <a:tc>
                  <a:txBody>
                    <a:bodyPr/>
                    <a:lstStyle/>
                    <a:p>
                      <a:pPr marL="547370" indent="-228600">
                        <a:lnSpc>
                          <a:spcPct val="107000"/>
                        </a:lnSpc>
                        <a:spcAft>
                          <a:spcPts val="0"/>
                        </a:spcAft>
                        <a:buFont typeface="+mj-lt"/>
                        <a:buNone/>
                      </a:pP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b="1" dirty="0" smtClean="0">
                        <a:highlight>
                          <a:srgbClr val="FFFF00"/>
                        </a:highlight>
                        <a:latin typeface="Comic Sans MS"/>
                        <a:ea typeface="Calibri"/>
                        <a:cs typeface="Times New Roman"/>
                      </a:endParaRPr>
                    </a:p>
                    <a:p>
                      <a:pPr algn="ctr">
                        <a:lnSpc>
                          <a:spcPct val="107000"/>
                        </a:lnSpc>
                        <a:spcAft>
                          <a:spcPts val="0"/>
                        </a:spcAft>
                      </a:pPr>
                      <a:r>
                        <a:rPr lang="en-IN" sz="1200" b="1" dirty="0" smtClean="0">
                          <a:highlight>
                            <a:srgbClr val="FFFF00"/>
                          </a:highlight>
                          <a:latin typeface="Comic Sans MS"/>
                          <a:ea typeface="Calibri"/>
                          <a:cs typeface="Times New Roman"/>
                        </a:rPr>
                        <a:t>SPRING </a:t>
                      </a:r>
                      <a:r>
                        <a:rPr lang="en-IN" sz="1200" b="1" dirty="0">
                          <a:highlight>
                            <a:srgbClr val="FFFF00"/>
                          </a:highlight>
                          <a:latin typeface="Comic Sans MS"/>
                          <a:ea typeface="Calibri"/>
                          <a:cs typeface="Times New Roman"/>
                        </a:rPr>
                        <a:t>ASSEMBLY (OPEN)</a:t>
                      </a:r>
                      <a:endParaRPr lang="en-IN" sz="1200" dirty="0">
                        <a:latin typeface="Calibri"/>
                        <a:ea typeface="Calibri"/>
                        <a:cs typeface="Latha"/>
                      </a:endParaRPr>
                    </a:p>
                  </a:txBody>
                  <a:tcPr marL="68580" marR="68580" marT="0" marB="0"/>
                </a:tc>
                <a:tc>
                  <a:txBody>
                    <a:bodyPr/>
                    <a:lstStyle/>
                    <a:p>
                      <a:pP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tc>
              </a:tr>
              <a:tr h="637966">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30</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12BR-031-PN-REB</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PIN FOR ROD END BEARING</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Ø10x52 lg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SS</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3</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637966">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31</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12BR-031-1-PNBC</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SS PIN FOR BEL CRANK</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Ø12x66 lg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SS</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3</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637966">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32</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12BR-032-SWBC</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SWIVEL BLOCK FOR BEL CRANK</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Ø12x58x30 lg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3</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526634">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33</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12BR-033-LWCS</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LOCATING WASHER FOR CONTACT SPRING</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Ø50x15 lg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6</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526634">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34</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12BR-034-STUD-CS</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STUD FOR CONTACT SPRING</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Ø12x235 lg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3</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637966">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35</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12BR-035-CS(I)</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CONTACT SPRING (INNER)</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Ø4x122 mm lg</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SPRING STEEL</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3</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637966">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36</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12BR-036-HS(O)</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HOLD OPEN SPRING(OUTER)</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Ø4.5x250 lg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SPRING STEEL</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1</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526634">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37</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12BR-037-H(I)</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HOLD OPEN SPRING(INNER)</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Ø20x250 lg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SPRING STEEL</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1</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dirty="0">
                          <a:latin typeface="Comic Sans MS"/>
                          <a:ea typeface="Calibri"/>
                          <a:cs typeface="Times New Roman"/>
                        </a:rPr>
                        <a:t>NO’S</a:t>
                      </a:r>
                      <a:endParaRPr lang="en-IN" sz="1200" dirty="0">
                        <a:latin typeface="Calibri"/>
                        <a:ea typeface="Calibri"/>
                        <a:cs typeface="Latha"/>
                      </a:endParaRPr>
                    </a:p>
                  </a:txBody>
                  <a:tcPr marL="68580" marR="68580" marT="0" marB="0"/>
                </a:tc>
              </a:tr>
            </a:tbl>
          </a:graphicData>
        </a:graphic>
      </p:graphicFrame>
      <p:sp>
        <p:nvSpPr>
          <p:cNvPr id="7" name="Slide Number Placeholder 6"/>
          <p:cNvSpPr>
            <a:spLocks noGrp="1"/>
          </p:cNvSpPr>
          <p:nvPr>
            <p:ph type="sldNum" sz="quarter" idx="12"/>
          </p:nvPr>
        </p:nvSpPr>
        <p:spPr/>
        <p:txBody>
          <a:bodyPr/>
          <a:lstStyle/>
          <a:p>
            <a:fld id="{5E305930-9F17-47B2-A747-CE4A2471843A}" type="slidenum">
              <a:rPr lang="en-IN" smtClean="0"/>
              <a:pPr/>
              <a:t>6</a:t>
            </a:fld>
            <a:endParaRPr lang="en-IN" dirty="0"/>
          </a:p>
        </p:txBody>
      </p:sp>
    </p:spTree>
  </p:cSld>
  <p:clrMapOvr>
    <a:masterClrMapping/>
  </p:clrMapOvr>
  <p:transition>
    <p:pull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CLOSING COIL &amp; TRIP COIL</a:t>
            </a:r>
            <a:endParaRPr lang="en-IN" sz="4000" dirty="0"/>
          </a:p>
        </p:txBody>
      </p:sp>
      <p:pic>
        <p:nvPicPr>
          <p:cNvPr id="4" name="Content Placeholder 3" descr="W.A OF MAIN SHAFT.JPG"/>
          <p:cNvPicPr>
            <a:picLocks noGrp="1" noChangeAspect="1"/>
          </p:cNvPicPr>
          <p:nvPr>
            <p:ph idx="1"/>
          </p:nvPr>
        </p:nvPicPr>
        <p:blipFill>
          <a:blip r:embed="rId2" cstate="print"/>
          <a:stretch>
            <a:fillRect/>
          </a:stretch>
        </p:blipFill>
        <p:spPr>
          <a:xfrm>
            <a:off x="2143108" y="1000108"/>
            <a:ext cx="4929222" cy="2857520"/>
          </a:xfrm>
          <a:solidFill>
            <a:schemeClr val="tx1">
              <a:lumMod val="85000"/>
              <a:lumOff val="15000"/>
            </a:schemeClr>
          </a:solidFill>
          <a:ln w="76200">
            <a:solidFill>
              <a:srgbClr val="1A743C"/>
            </a:solidFill>
          </a:ln>
        </p:spPr>
      </p:pic>
      <p:sp>
        <p:nvSpPr>
          <p:cNvPr id="5" name="TextBox 4"/>
          <p:cNvSpPr txBox="1"/>
          <p:nvPr/>
        </p:nvSpPr>
        <p:spPr>
          <a:xfrm>
            <a:off x="857224" y="3929066"/>
            <a:ext cx="7286676" cy="5447838"/>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Trip coil is a solenoid coil which is connected to a sensitive circuit that designed to disconnect power line.</a:t>
            </a:r>
          </a:p>
          <a:p>
            <a:pPr>
              <a:lnSpc>
                <a:spcPct val="150000"/>
              </a:lnSpc>
              <a:buFont typeface="Arial" pitchFamily="34" charset="0"/>
              <a:buChar char="•"/>
            </a:pPr>
            <a:r>
              <a:rPr lang="en-IN" dirty="0" smtClean="0">
                <a:latin typeface="Comic Sans MS" pitchFamily="66" charset="0"/>
              </a:rPr>
              <a:t>Closing circuit coil is one that connected to a circuit that ensures the power conditions are normal this coil acts to establish broken circuit.</a:t>
            </a: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a:latin typeface="Comic Sans MS" pitchFamily="66" charset="0"/>
            </a:endParaRPr>
          </a:p>
        </p:txBody>
      </p:sp>
      <p:sp>
        <p:nvSpPr>
          <p:cNvPr id="6" name="Slide Number Placeholder 5"/>
          <p:cNvSpPr>
            <a:spLocks noGrp="1"/>
          </p:cNvSpPr>
          <p:nvPr>
            <p:ph type="sldNum" sz="quarter" idx="12"/>
          </p:nvPr>
        </p:nvSpPr>
        <p:spPr/>
        <p:txBody>
          <a:bodyPr/>
          <a:lstStyle/>
          <a:p>
            <a:fld id="{5E305930-9F17-47B2-A747-CE4A2471843A}" type="slidenum">
              <a:rPr lang="en-IN" smtClean="0"/>
              <a:pPr/>
              <a:t>60</a:t>
            </a:fld>
            <a:endParaRPr lang="en-IN" dirty="0"/>
          </a:p>
        </p:txBody>
      </p:sp>
    </p:spTree>
  </p:cSld>
  <p:clrMapOvr>
    <a:masterClrMapping/>
  </p:clrMapOvr>
  <p:transition>
    <p:pull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sz="4000" dirty="0" smtClean="0"/>
              <a:t>PLUNGER &amp; CLOSING FOR L BRACKET</a:t>
            </a:r>
            <a:endParaRPr lang="en-IN" sz="4000" dirty="0"/>
          </a:p>
        </p:txBody>
      </p:sp>
      <p:pic>
        <p:nvPicPr>
          <p:cNvPr id="4" name="Content Placeholder 3" descr="W.A OF MAIN SHAFT.JPG"/>
          <p:cNvPicPr>
            <a:picLocks noGrp="1" noChangeAspect="1"/>
          </p:cNvPicPr>
          <p:nvPr>
            <p:ph idx="1"/>
          </p:nvPr>
        </p:nvPicPr>
        <p:blipFill>
          <a:blip r:embed="rId2" cstate="print">
            <a:lum bright="20000"/>
          </a:blip>
          <a:srcRect l="4167" t="19444" r="16667" b="27778"/>
          <a:stretch>
            <a:fillRect/>
          </a:stretch>
        </p:blipFill>
        <p:spPr>
          <a:xfrm>
            <a:off x="642910" y="1428736"/>
            <a:ext cx="3714776" cy="2071702"/>
          </a:xfrm>
          <a:solidFill>
            <a:schemeClr val="tx1">
              <a:lumMod val="85000"/>
              <a:lumOff val="15000"/>
            </a:schemeClr>
          </a:solidFill>
          <a:ln w="76200">
            <a:solidFill>
              <a:srgbClr val="1A743C"/>
            </a:solidFill>
          </a:ln>
        </p:spPr>
      </p:pic>
      <p:sp>
        <p:nvSpPr>
          <p:cNvPr id="5" name="TextBox 4"/>
          <p:cNvSpPr txBox="1"/>
          <p:nvPr/>
        </p:nvSpPr>
        <p:spPr>
          <a:xfrm>
            <a:off x="857224" y="3929066"/>
            <a:ext cx="7286676" cy="4801314"/>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Push button provided as a L bracket has a plunger to push the closing and opening coil with aligning spring to bring back to the original position.</a:t>
            </a:r>
          </a:p>
          <a:p>
            <a:pPr>
              <a:lnSpc>
                <a:spcPct val="150000"/>
              </a:lnSpc>
              <a:buFont typeface="Arial" pitchFamily="34" charset="0"/>
              <a:buChar char="•"/>
            </a:pPr>
            <a:r>
              <a:rPr lang="en-IN" dirty="0" smtClean="0">
                <a:latin typeface="Comic Sans MS" pitchFamily="66" charset="0"/>
              </a:rPr>
              <a:t>Closing for L bracket assembles with the plunger and align spring to provide necessary push button for opening and closing coils.</a:t>
            </a:r>
          </a:p>
          <a:p>
            <a:pPr>
              <a:lnSpc>
                <a:spcPct val="150000"/>
              </a:lnSpc>
            </a:pPr>
            <a:endParaRPr lang="en-IN" dirty="0" smtClean="0">
              <a:latin typeface="Comic Sans MS" pitchFamily="66" charset="0"/>
            </a:endParaRP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61</a:t>
            </a:fld>
            <a:endParaRPr lang="en-IN" dirty="0"/>
          </a:p>
        </p:txBody>
      </p:sp>
      <p:pic>
        <p:nvPicPr>
          <p:cNvPr id="7" name="Content Placeholder 3" descr="W.A OF MAIN SHAFT.JPG"/>
          <p:cNvPicPr>
            <a:picLocks noChangeAspect="1"/>
          </p:cNvPicPr>
          <p:nvPr/>
        </p:nvPicPr>
        <p:blipFill>
          <a:blip r:embed="rId3" cstate="print"/>
          <a:srcRect l="6250" t="13889" r="16667" b="5556"/>
          <a:stretch>
            <a:fillRect/>
          </a:stretch>
        </p:blipFill>
        <p:spPr>
          <a:xfrm>
            <a:off x="4429124" y="1428736"/>
            <a:ext cx="4143404" cy="2071702"/>
          </a:xfrm>
          <a:prstGeom prst="rect">
            <a:avLst/>
          </a:prstGeom>
          <a:solidFill>
            <a:schemeClr val="tx1">
              <a:lumMod val="85000"/>
              <a:lumOff val="15000"/>
            </a:schemeClr>
          </a:solidFill>
          <a:ln w="76200">
            <a:solidFill>
              <a:srgbClr val="1A743C"/>
            </a:solidFill>
          </a:ln>
        </p:spPr>
      </p:pic>
      <p:sp>
        <p:nvSpPr>
          <p:cNvPr id="8" name="Rectangle 7"/>
          <p:cNvSpPr/>
          <p:nvPr/>
        </p:nvSpPr>
        <p:spPr>
          <a:xfrm>
            <a:off x="1785918" y="3202544"/>
            <a:ext cx="1075807" cy="369332"/>
          </a:xfrm>
          <a:prstGeom prst="rect">
            <a:avLst/>
          </a:prstGeom>
        </p:spPr>
        <p:txBody>
          <a:bodyPr wrap="none">
            <a:spAutoFit/>
          </a:bodyPr>
          <a:lstStyle/>
          <a:p>
            <a:r>
              <a:rPr lang="en-IN" dirty="0" smtClean="0"/>
              <a:t>PLUNGER</a:t>
            </a:r>
            <a:endParaRPr lang="en-IN" dirty="0"/>
          </a:p>
        </p:txBody>
      </p:sp>
      <p:sp>
        <p:nvSpPr>
          <p:cNvPr id="9" name="Rectangle 8"/>
          <p:cNvSpPr/>
          <p:nvPr/>
        </p:nvSpPr>
        <p:spPr>
          <a:xfrm>
            <a:off x="5572132" y="3202544"/>
            <a:ext cx="1011559" cy="369332"/>
          </a:xfrm>
          <a:prstGeom prst="rect">
            <a:avLst/>
          </a:prstGeom>
        </p:spPr>
        <p:txBody>
          <a:bodyPr wrap="none">
            <a:spAutoFit/>
          </a:bodyPr>
          <a:lstStyle/>
          <a:p>
            <a:r>
              <a:rPr lang="en-IN" dirty="0" smtClean="0"/>
              <a:t>CLOSING</a:t>
            </a:r>
            <a:endParaRPr lang="en-IN" dirty="0"/>
          </a:p>
        </p:txBody>
      </p:sp>
    </p:spTree>
  </p:cSld>
  <p:clrMapOvr>
    <a:masterClrMapping/>
  </p:clrMapOvr>
  <p:transition>
    <p:pull dir="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sz="3500" dirty="0" smtClean="0"/>
              <a:t>LIMIT SWITCH FOR SPRING CHARGE MOTOR</a:t>
            </a:r>
            <a:endParaRPr lang="en-IN" sz="3500" dirty="0"/>
          </a:p>
        </p:txBody>
      </p:sp>
      <p:pic>
        <p:nvPicPr>
          <p:cNvPr id="4" name="Content Placeholder 3" descr="W.A OF MAIN SHAFT.JPG"/>
          <p:cNvPicPr>
            <a:picLocks noGrp="1" noChangeAspect="1"/>
          </p:cNvPicPr>
          <p:nvPr>
            <p:ph idx="1"/>
          </p:nvPr>
        </p:nvPicPr>
        <p:blipFill>
          <a:blip r:embed="rId2" cstate="print">
            <a:lum bright="10000"/>
          </a:blip>
          <a:srcRect l="14583" t="19444" r="14583" b="19445"/>
          <a:stretch>
            <a:fillRect/>
          </a:stretch>
        </p:blipFill>
        <p:spPr>
          <a:xfrm>
            <a:off x="2714612" y="1000108"/>
            <a:ext cx="3714776" cy="2428892"/>
          </a:xfrm>
          <a:solidFill>
            <a:schemeClr val="tx1">
              <a:lumMod val="85000"/>
              <a:lumOff val="15000"/>
            </a:schemeClr>
          </a:solidFill>
          <a:ln w="76200">
            <a:solidFill>
              <a:srgbClr val="1A743C"/>
            </a:solidFill>
          </a:ln>
        </p:spPr>
      </p:pic>
      <p:sp>
        <p:nvSpPr>
          <p:cNvPr id="5" name="TextBox 4"/>
          <p:cNvSpPr txBox="1"/>
          <p:nvPr/>
        </p:nvSpPr>
        <p:spPr>
          <a:xfrm>
            <a:off x="857224" y="3929066"/>
            <a:ext cx="7286676" cy="4524315"/>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A limit switch is an electro-mechanical device that consists of an actuator mechanically linked to a set of contacts. When an object comes into contact with the actuator, the device operates the contacts to make or break an electrical connection.</a:t>
            </a:r>
          </a:p>
          <a:p>
            <a:pPr>
              <a:lnSpc>
                <a:spcPct val="150000"/>
              </a:lnSpc>
              <a:buFont typeface="Arial" pitchFamily="34" charset="0"/>
              <a:buChar char="•"/>
            </a:pPr>
            <a:r>
              <a:rPr lang="en-IN" dirty="0" smtClean="0">
                <a:latin typeface="Comic Sans MS" pitchFamily="66" charset="0"/>
              </a:rPr>
              <a:t>It is used for spring charge motor by setting a limit to charge the spring.</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62</a:t>
            </a:fld>
            <a:endParaRPr lang="en-IN" dirty="0"/>
          </a:p>
        </p:txBody>
      </p:sp>
    </p:spTree>
  </p:cSld>
  <p:clrMapOvr>
    <a:masterClrMapping/>
  </p:clrMapOvr>
  <p:transition>
    <p:pull di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sz="4000" dirty="0" smtClean="0"/>
              <a:t>AUXILARY SWITCH &amp; AUX.SWITCH LEVER</a:t>
            </a:r>
            <a:endParaRPr lang="en-IN" sz="4000" dirty="0"/>
          </a:p>
        </p:txBody>
      </p:sp>
      <p:pic>
        <p:nvPicPr>
          <p:cNvPr id="4" name="Content Placeholder 3" descr="W.A OF MAIN SHAFT.JPG"/>
          <p:cNvPicPr>
            <a:picLocks noGrp="1" noChangeAspect="1"/>
          </p:cNvPicPr>
          <p:nvPr>
            <p:ph idx="1"/>
          </p:nvPr>
        </p:nvPicPr>
        <p:blipFill>
          <a:blip r:embed="rId2" cstate="print"/>
          <a:srcRect t="4762" r="4819" b="21429"/>
          <a:stretch>
            <a:fillRect/>
          </a:stretch>
        </p:blipFill>
        <p:spPr>
          <a:xfrm>
            <a:off x="357158" y="1142984"/>
            <a:ext cx="5643602" cy="2214578"/>
          </a:xfrm>
          <a:solidFill>
            <a:schemeClr val="tx1">
              <a:lumMod val="85000"/>
              <a:lumOff val="15000"/>
            </a:schemeClr>
          </a:solidFill>
          <a:ln w="76200">
            <a:solidFill>
              <a:srgbClr val="1A743C"/>
            </a:solidFill>
          </a:ln>
        </p:spPr>
      </p:pic>
      <p:sp>
        <p:nvSpPr>
          <p:cNvPr id="5" name="TextBox 4"/>
          <p:cNvSpPr txBox="1"/>
          <p:nvPr/>
        </p:nvSpPr>
        <p:spPr>
          <a:xfrm>
            <a:off x="500034" y="3643314"/>
            <a:ext cx="8143932" cy="5632311"/>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An auxiliary switch is a single-pole, double-throw switch operated by the movable contact arm assembly. It is used to remotely indicate the position of the main circuit breaker contacts, whether open or closed. Auxiliary switches can be used to operate indicator lights, relays or other accessories. </a:t>
            </a:r>
          </a:p>
          <a:p>
            <a:pPr>
              <a:lnSpc>
                <a:spcPct val="150000"/>
              </a:lnSpc>
              <a:buFont typeface="Arial" pitchFamily="34" charset="0"/>
              <a:buChar char="•"/>
            </a:pPr>
            <a:r>
              <a:rPr lang="en-IN" dirty="0" smtClean="0">
                <a:latin typeface="Comic Sans MS" pitchFamily="66" charset="0"/>
              </a:rPr>
              <a:t>Auxiliary switch lever is used to lock the auxiliary switch with the socket.</a:t>
            </a:r>
          </a:p>
          <a:p>
            <a:pPr>
              <a:lnSpc>
                <a:spcPct val="150000"/>
              </a:lnSpc>
              <a:buFont typeface="Arial" pitchFamily="34" charset="0"/>
              <a:buChar char="•"/>
            </a:pPr>
            <a:r>
              <a:rPr lang="en-IN" dirty="0" smtClean="0">
                <a:latin typeface="Comic Sans MS" pitchFamily="66" charset="0"/>
              </a:rPr>
              <a:t>It is made of nylon for high abrasion resistance.</a:t>
            </a:r>
          </a:p>
          <a:p>
            <a:pPr>
              <a:lnSpc>
                <a:spcPct val="150000"/>
              </a:lnSpc>
              <a:buFont typeface="Arial" pitchFamily="34" charset="0"/>
              <a:buChar char="•"/>
            </a:pPr>
            <a:endParaRPr lang="en-IN" dirty="0" smtClean="0">
              <a:latin typeface="Comic Sans MS" pitchFamily="66" charset="0"/>
            </a:endParaRP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63</a:t>
            </a:fld>
            <a:endParaRPr lang="en-IN" dirty="0"/>
          </a:p>
        </p:txBody>
      </p:sp>
      <p:pic>
        <p:nvPicPr>
          <p:cNvPr id="7" name="Content Placeholder 3" descr="W.A OF MAIN SHAFT.JPG"/>
          <p:cNvPicPr>
            <a:picLocks noChangeAspect="1"/>
          </p:cNvPicPr>
          <p:nvPr/>
        </p:nvPicPr>
        <p:blipFill>
          <a:blip r:embed="rId3" cstate="print">
            <a:lum bright="20000"/>
          </a:blip>
          <a:srcRect l="33333" t="16667" r="25000" b="16667"/>
          <a:stretch>
            <a:fillRect/>
          </a:stretch>
        </p:blipFill>
        <p:spPr>
          <a:xfrm>
            <a:off x="6000760" y="1142984"/>
            <a:ext cx="2786082" cy="2214578"/>
          </a:xfrm>
          <a:prstGeom prst="rect">
            <a:avLst/>
          </a:prstGeom>
          <a:solidFill>
            <a:schemeClr val="tx1">
              <a:lumMod val="85000"/>
              <a:lumOff val="15000"/>
            </a:schemeClr>
          </a:solidFill>
          <a:ln w="76200">
            <a:solidFill>
              <a:srgbClr val="1A743C"/>
            </a:solidFill>
          </a:ln>
        </p:spPr>
      </p:pic>
    </p:spTree>
  </p:cSld>
  <p:clrMapOvr>
    <a:masterClrMapping/>
  </p:clrMapOvr>
  <p:transition>
    <p:pull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SPRING CHARGE MOTOR</a:t>
            </a:r>
            <a:endParaRPr lang="en-IN" sz="4000" dirty="0"/>
          </a:p>
        </p:txBody>
      </p:sp>
      <p:pic>
        <p:nvPicPr>
          <p:cNvPr id="4" name="Content Placeholder 3" descr="W.A OF MAIN SHAFT.JPG"/>
          <p:cNvPicPr>
            <a:picLocks noGrp="1" noChangeAspect="1"/>
          </p:cNvPicPr>
          <p:nvPr>
            <p:ph idx="1"/>
          </p:nvPr>
        </p:nvPicPr>
        <p:blipFill>
          <a:blip r:embed="rId2" cstate="print"/>
          <a:srcRect l="12000" t="25000" b="8333"/>
          <a:stretch>
            <a:fillRect/>
          </a:stretch>
        </p:blipFill>
        <p:spPr>
          <a:xfrm>
            <a:off x="2285984" y="1142984"/>
            <a:ext cx="4714908" cy="2214578"/>
          </a:xfrm>
          <a:solidFill>
            <a:schemeClr val="tx1">
              <a:lumMod val="85000"/>
              <a:lumOff val="15000"/>
            </a:schemeClr>
          </a:solidFill>
          <a:ln w="76200">
            <a:solidFill>
              <a:srgbClr val="1A743C"/>
            </a:solidFill>
          </a:ln>
        </p:spPr>
      </p:pic>
      <p:sp>
        <p:nvSpPr>
          <p:cNvPr id="5" name="TextBox 4"/>
          <p:cNvSpPr txBox="1"/>
          <p:nvPr/>
        </p:nvSpPr>
        <p:spPr>
          <a:xfrm>
            <a:off x="857224" y="3929066"/>
            <a:ext cx="7286676" cy="3554819"/>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A spring charge motor is used to crank the ratchet mechanism to charge the closing spring. It is the automatic type of charging the closing spring. </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64</a:t>
            </a:fld>
            <a:endParaRPr lang="en-IN" dirty="0"/>
          </a:p>
        </p:txBody>
      </p:sp>
    </p:spTree>
  </p:cSld>
  <p:clrMapOvr>
    <a:masterClrMapping/>
  </p:clrMapOvr>
  <p:transition>
    <p:pull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WIRE</a:t>
            </a:r>
            <a:endParaRPr lang="en-IN" sz="4000" dirty="0"/>
          </a:p>
        </p:txBody>
      </p:sp>
      <p:pic>
        <p:nvPicPr>
          <p:cNvPr id="4" name="Content Placeholder 3" descr="W.A OF MAIN SHAFT.JPG"/>
          <p:cNvPicPr>
            <a:picLocks noGrp="1" noChangeAspect="1"/>
          </p:cNvPicPr>
          <p:nvPr>
            <p:ph idx="1"/>
          </p:nvPr>
        </p:nvPicPr>
        <p:blipFill>
          <a:blip r:embed="rId2" cstate="print"/>
          <a:srcRect l="6250" t="13889" r="6250"/>
          <a:stretch>
            <a:fillRect/>
          </a:stretch>
        </p:blipFill>
        <p:spPr>
          <a:xfrm>
            <a:off x="2428860" y="1000108"/>
            <a:ext cx="4071966" cy="2571768"/>
          </a:xfrm>
          <a:solidFill>
            <a:schemeClr val="tx1">
              <a:lumMod val="85000"/>
              <a:lumOff val="15000"/>
            </a:schemeClr>
          </a:solidFill>
          <a:ln w="76200">
            <a:solidFill>
              <a:srgbClr val="1A743C"/>
            </a:solidFill>
          </a:ln>
        </p:spPr>
      </p:pic>
      <p:sp>
        <p:nvSpPr>
          <p:cNvPr id="5" name="TextBox 4"/>
          <p:cNvSpPr txBox="1"/>
          <p:nvPr/>
        </p:nvSpPr>
        <p:spPr>
          <a:xfrm>
            <a:off x="571472" y="3929066"/>
            <a:ext cx="8001056" cy="3970318"/>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A wire is a single, usually cylindrical, flexible strand or rod of metal. </a:t>
            </a:r>
          </a:p>
          <a:p>
            <a:pPr>
              <a:lnSpc>
                <a:spcPct val="150000"/>
              </a:lnSpc>
              <a:buFont typeface="Arial" pitchFamily="34" charset="0"/>
              <a:buChar char="•"/>
            </a:pPr>
            <a:r>
              <a:rPr lang="en-IN" dirty="0" smtClean="0">
                <a:latin typeface="Comic Sans MS" pitchFamily="66" charset="0"/>
              </a:rPr>
              <a:t>Wires are used to bear electricity. Wire is commonly formed by drawing the metal through a hole in a die or draw plate.</a:t>
            </a:r>
          </a:p>
          <a:p>
            <a:pPr>
              <a:lnSpc>
                <a:spcPct val="150000"/>
              </a:lnSpc>
              <a:buFont typeface="Arial" pitchFamily="34" charset="0"/>
              <a:buChar char="•"/>
            </a:pPr>
            <a:r>
              <a:rPr lang="en-IN" dirty="0" smtClean="0">
                <a:latin typeface="Comic Sans MS" pitchFamily="66" charset="0"/>
              </a:rPr>
              <a:t>It is usually covered with insulator such as plastic.</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65</a:t>
            </a:fld>
            <a:endParaRPr lang="en-IN" dirty="0"/>
          </a:p>
        </p:txBody>
      </p:sp>
    </p:spTree>
  </p:cSld>
  <p:clrMapOvr>
    <a:masterClrMapping/>
  </p:clrMapOvr>
  <p:transition>
    <p:pull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LUGS</a:t>
            </a:r>
            <a:endParaRPr lang="en-IN" sz="4000" dirty="0"/>
          </a:p>
        </p:txBody>
      </p:sp>
      <p:pic>
        <p:nvPicPr>
          <p:cNvPr id="4" name="Content Placeholder 3" descr="W.A OF MAIN SHAFT.JPG"/>
          <p:cNvPicPr>
            <a:picLocks noGrp="1" noChangeAspect="1"/>
          </p:cNvPicPr>
          <p:nvPr>
            <p:ph idx="1"/>
          </p:nvPr>
        </p:nvPicPr>
        <p:blipFill>
          <a:blip r:embed="rId2" cstate="print">
            <a:lum bright="20000"/>
          </a:blip>
          <a:stretch>
            <a:fillRect/>
          </a:stretch>
        </p:blipFill>
        <p:spPr>
          <a:xfrm rot="5400000">
            <a:off x="3071802" y="1071546"/>
            <a:ext cx="2857520" cy="2571768"/>
          </a:xfrm>
          <a:solidFill>
            <a:schemeClr val="tx1">
              <a:lumMod val="85000"/>
              <a:lumOff val="15000"/>
            </a:schemeClr>
          </a:solidFill>
          <a:ln w="76200">
            <a:solidFill>
              <a:srgbClr val="1A743C"/>
            </a:solidFill>
          </a:ln>
        </p:spPr>
      </p:pic>
      <p:sp>
        <p:nvSpPr>
          <p:cNvPr id="5" name="TextBox 4"/>
          <p:cNvSpPr txBox="1"/>
          <p:nvPr/>
        </p:nvSpPr>
        <p:spPr>
          <a:xfrm>
            <a:off x="857224" y="3929066"/>
            <a:ext cx="7286676" cy="5032340"/>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Electrical lugs are used when permanent connection is not possible between devices or cables. </a:t>
            </a:r>
          </a:p>
          <a:p>
            <a:pPr>
              <a:lnSpc>
                <a:spcPct val="150000"/>
              </a:lnSpc>
              <a:buFont typeface="Arial" pitchFamily="34" charset="0"/>
              <a:buChar char="•"/>
            </a:pPr>
            <a:r>
              <a:rPr lang="en-IN" dirty="0" smtClean="0">
                <a:latin typeface="Comic Sans MS" pitchFamily="66" charset="0"/>
              </a:rPr>
              <a:t>Use of cable lugs allows in easy installation, repair and maintenance of electrical devices or cables.</a:t>
            </a: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a:latin typeface="Comic Sans MS" pitchFamily="66" charset="0"/>
            </a:endParaRPr>
          </a:p>
        </p:txBody>
      </p:sp>
      <p:sp>
        <p:nvSpPr>
          <p:cNvPr id="6" name="Slide Number Placeholder 5"/>
          <p:cNvSpPr>
            <a:spLocks noGrp="1"/>
          </p:cNvSpPr>
          <p:nvPr>
            <p:ph type="sldNum" sz="quarter" idx="12"/>
          </p:nvPr>
        </p:nvSpPr>
        <p:spPr/>
        <p:txBody>
          <a:bodyPr/>
          <a:lstStyle/>
          <a:p>
            <a:fld id="{5E305930-9F17-47B2-A747-CE4A2471843A}" type="slidenum">
              <a:rPr lang="en-IN" smtClean="0"/>
              <a:pPr/>
              <a:t>66</a:t>
            </a:fld>
            <a:endParaRPr lang="en-IN" dirty="0"/>
          </a:p>
        </p:txBody>
      </p:sp>
    </p:spTree>
  </p:cSld>
  <p:clrMapOvr>
    <a:masterClrMapping/>
  </p:clrMapOvr>
  <p:transition>
    <p:pull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BOLT NUT WITH WASHERS -1</a:t>
            </a:r>
            <a:endParaRPr lang="en-IN" sz="4000" dirty="0"/>
          </a:p>
        </p:txBody>
      </p:sp>
      <p:pic>
        <p:nvPicPr>
          <p:cNvPr id="4" name="Content Placeholder 3" descr="W.A OF MAIN SHAFT.JPG"/>
          <p:cNvPicPr>
            <a:picLocks noGrp="1" noChangeAspect="1"/>
          </p:cNvPicPr>
          <p:nvPr>
            <p:ph idx="1"/>
          </p:nvPr>
        </p:nvPicPr>
        <p:blipFill>
          <a:blip r:embed="rId2" cstate="print"/>
          <a:srcRect l="25000" r="16667"/>
          <a:stretch>
            <a:fillRect/>
          </a:stretch>
        </p:blipFill>
        <p:spPr>
          <a:xfrm>
            <a:off x="5857884" y="1000108"/>
            <a:ext cx="2000264" cy="2643206"/>
          </a:xfrm>
          <a:solidFill>
            <a:schemeClr val="tx1">
              <a:lumMod val="85000"/>
              <a:lumOff val="15000"/>
            </a:schemeClr>
          </a:solidFill>
          <a:ln w="76200">
            <a:solidFill>
              <a:srgbClr val="1A743C"/>
            </a:solidFill>
          </a:ln>
        </p:spPr>
      </p:pic>
      <p:sp>
        <p:nvSpPr>
          <p:cNvPr id="5" name="TextBox 4"/>
          <p:cNvSpPr txBox="1"/>
          <p:nvPr/>
        </p:nvSpPr>
        <p:spPr>
          <a:xfrm>
            <a:off x="857224" y="3929066"/>
            <a:ext cx="7286676" cy="4385816"/>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Bolt is a mechanical fastener that is usually used with a nut for connecting two or more parts. A bolted joint can be readily disassembled and reassembled.</a:t>
            </a:r>
          </a:p>
          <a:p>
            <a:pPr>
              <a:lnSpc>
                <a:spcPct val="150000"/>
              </a:lnSpc>
              <a:buFont typeface="Arial" pitchFamily="34" charset="0"/>
              <a:buChar char="•"/>
            </a:pPr>
            <a:r>
              <a:rPr lang="en-IN" dirty="0" smtClean="0">
                <a:latin typeface="Comic Sans MS" pitchFamily="66" charset="0"/>
              </a:rPr>
              <a:t>Washer is used to distribute the load on the bolt evenly to the surfaces.</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pic>
        <p:nvPicPr>
          <p:cNvPr id="6" name="Picture 5" descr="BOLT1.JPG"/>
          <p:cNvPicPr>
            <a:picLocks noChangeAspect="1"/>
          </p:cNvPicPr>
          <p:nvPr/>
        </p:nvPicPr>
        <p:blipFill>
          <a:blip r:embed="rId3" cstate="print"/>
          <a:srcRect l="19286"/>
          <a:stretch>
            <a:fillRect/>
          </a:stretch>
        </p:blipFill>
        <p:spPr>
          <a:xfrm>
            <a:off x="1500166" y="1000108"/>
            <a:ext cx="2690831" cy="2643206"/>
          </a:xfrm>
          <a:prstGeom prst="rect">
            <a:avLst/>
          </a:prstGeom>
          <a:ln w="76200">
            <a:solidFill>
              <a:srgbClr val="1A743C"/>
            </a:solidFill>
          </a:ln>
        </p:spPr>
      </p:pic>
      <p:pic>
        <p:nvPicPr>
          <p:cNvPr id="7" name="Picture 6" descr="NUTS1.JPG"/>
          <p:cNvPicPr>
            <a:picLocks noChangeAspect="1"/>
          </p:cNvPicPr>
          <p:nvPr/>
        </p:nvPicPr>
        <p:blipFill>
          <a:blip r:embed="rId4" cstate="print"/>
          <a:srcRect l="17500" r="12499"/>
          <a:stretch>
            <a:fillRect/>
          </a:stretch>
        </p:blipFill>
        <p:spPr>
          <a:xfrm>
            <a:off x="3786182" y="1000108"/>
            <a:ext cx="2000264" cy="2643206"/>
          </a:xfrm>
          <a:prstGeom prst="rect">
            <a:avLst/>
          </a:prstGeom>
          <a:ln w="76200">
            <a:solidFill>
              <a:srgbClr val="1A743C"/>
            </a:solidFill>
          </a:ln>
        </p:spPr>
      </p:pic>
      <p:sp>
        <p:nvSpPr>
          <p:cNvPr id="8" name="Slide Number Placeholder 7"/>
          <p:cNvSpPr>
            <a:spLocks noGrp="1"/>
          </p:cNvSpPr>
          <p:nvPr>
            <p:ph type="sldNum" sz="quarter" idx="12"/>
          </p:nvPr>
        </p:nvSpPr>
        <p:spPr/>
        <p:txBody>
          <a:bodyPr/>
          <a:lstStyle/>
          <a:p>
            <a:fld id="{5E305930-9F17-47B2-A747-CE4A2471843A}" type="slidenum">
              <a:rPr lang="en-IN" smtClean="0"/>
              <a:pPr/>
              <a:t>67</a:t>
            </a:fld>
            <a:endParaRPr lang="en-IN" dirty="0"/>
          </a:p>
        </p:txBody>
      </p:sp>
    </p:spTree>
  </p:cSld>
  <p:clrMapOvr>
    <a:masterClrMapping/>
  </p:clrMapOvr>
  <p:transition>
    <p:pull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BOLT NUTS WITH WASHERS -2</a:t>
            </a:r>
            <a:endParaRPr lang="en-IN" sz="4000" dirty="0"/>
          </a:p>
        </p:txBody>
      </p:sp>
      <p:pic>
        <p:nvPicPr>
          <p:cNvPr id="4" name="Content Placeholder 3" descr="W.A OF MAIN SHAFT.JPG"/>
          <p:cNvPicPr>
            <a:picLocks noGrp="1" noChangeAspect="1"/>
          </p:cNvPicPr>
          <p:nvPr>
            <p:ph idx="1"/>
          </p:nvPr>
        </p:nvPicPr>
        <p:blipFill>
          <a:blip r:embed="rId2" cstate="print"/>
          <a:srcRect l="18750"/>
          <a:stretch>
            <a:fillRect/>
          </a:stretch>
        </p:blipFill>
        <p:spPr>
          <a:xfrm>
            <a:off x="571472" y="1000108"/>
            <a:ext cx="2786082" cy="2571768"/>
          </a:xfrm>
          <a:solidFill>
            <a:schemeClr val="tx1">
              <a:lumMod val="85000"/>
              <a:lumOff val="15000"/>
            </a:schemeClr>
          </a:solidFill>
          <a:ln w="76200">
            <a:solidFill>
              <a:srgbClr val="1A743C"/>
            </a:solidFill>
          </a:ln>
        </p:spPr>
      </p:pic>
      <p:sp>
        <p:nvSpPr>
          <p:cNvPr id="5" name="TextBox 4"/>
          <p:cNvSpPr txBox="1"/>
          <p:nvPr/>
        </p:nvSpPr>
        <p:spPr>
          <a:xfrm>
            <a:off x="857224" y="3929066"/>
            <a:ext cx="7286676" cy="3554819"/>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Bolt has outer thread and nut has inner threads to make a screw function and thereby locking it. Washer is also used to neglect the slipping of the bolt while tightening or loosening the nut.</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pic>
        <p:nvPicPr>
          <p:cNvPr id="6" name="Picture 5" descr="NUTS2.JPG"/>
          <p:cNvPicPr>
            <a:picLocks noChangeAspect="1"/>
          </p:cNvPicPr>
          <p:nvPr/>
        </p:nvPicPr>
        <p:blipFill>
          <a:blip r:embed="rId3" cstate="print"/>
          <a:srcRect l="10870"/>
          <a:stretch>
            <a:fillRect/>
          </a:stretch>
        </p:blipFill>
        <p:spPr>
          <a:xfrm>
            <a:off x="3143240" y="1000108"/>
            <a:ext cx="2928926" cy="2571768"/>
          </a:xfrm>
          <a:prstGeom prst="rect">
            <a:avLst/>
          </a:prstGeom>
          <a:ln w="76200">
            <a:solidFill>
              <a:srgbClr val="1A743C"/>
            </a:solidFill>
          </a:ln>
        </p:spPr>
      </p:pic>
      <p:pic>
        <p:nvPicPr>
          <p:cNvPr id="7" name="Picture 6" descr="WASHER2.JPG"/>
          <p:cNvPicPr>
            <a:picLocks noChangeAspect="1"/>
          </p:cNvPicPr>
          <p:nvPr/>
        </p:nvPicPr>
        <p:blipFill>
          <a:blip r:embed="rId4" cstate="print"/>
          <a:srcRect l="7031" r="15624"/>
          <a:stretch>
            <a:fillRect/>
          </a:stretch>
        </p:blipFill>
        <p:spPr>
          <a:xfrm>
            <a:off x="5643570" y="1000108"/>
            <a:ext cx="2357454" cy="2571768"/>
          </a:xfrm>
          <a:prstGeom prst="rect">
            <a:avLst/>
          </a:prstGeom>
          <a:ln w="76200">
            <a:solidFill>
              <a:srgbClr val="1A743C"/>
            </a:solidFill>
          </a:ln>
        </p:spPr>
      </p:pic>
      <p:sp>
        <p:nvSpPr>
          <p:cNvPr id="8" name="Slide Number Placeholder 7"/>
          <p:cNvSpPr>
            <a:spLocks noGrp="1"/>
          </p:cNvSpPr>
          <p:nvPr>
            <p:ph type="sldNum" sz="quarter" idx="12"/>
          </p:nvPr>
        </p:nvSpPr>
        <p:spPr/>
        <p:txBody>
          <a:bodyPr/>
          <a:lstStyle/>
          <a:p>
            <a:fld id="{5E305930-9F17-47B2-A747-CE4A2471843A}" type="slidenum">
              <a:rPr lang="en-IN" smtClean="0"/>
              <a:pPr/>
              <a:t>68</a:t>
            </a:fld>
            <a:endParaRPr lang="en-IN" dirty="0"/>
          </a:p>
        </p:txBody>
      </p:sp>
    </p:spTree>
  </p:cSld>
  <p:clrMapOvr>
    <a:masterClrMapping/>
  </p:clrMapOvr>
  <p:transition>
    <p:pull dir="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PLUG &amp; SOCKET</a:t>
            </a:r>
            <a:endParaRPr lang="en-IN" sz="4000" dirty="0"/>
          </a:p>
        </p:txBody>
      </p:sp>
      <p:pic>
        <p:nvPicPr>
          <p:cNvPr id="4" name="Content Placeholder 3" descr="W.A OF MAIN SHAFT.JPG"/>
          <p:cNvPicPr>
            <a:picLocks noGrp="1" noChangeAspect="1"/>
          </p:cNvPicPr>
          <p:nvPr>
            <p:ph idx="1"/>
          </p:nvPr>
        </p:nvPicPr>
        <p:blipFill>
          <a:blip r:embed="rId2" cstate="print"/>
          <a:srcRect l="16667" t="13889" r="14583" b="36111"/>
          <a:stretch>
            <a:fillRect/>
          </a:stretch>
        </p:blipFill>
        <p:spPr>
          <a:xfrm>
            <a:off x="1214414" y="1142984"/>
            <a:ext cx="3357586" cy="1857388"/>
          </a:xfrm>
          <a:solidFill>
            <a:schemeClr val="tx1">
              <a:lumMod val="85000"/>
              <a:lumOff val="15000"/>
            </a:schemeClr>
          </a:solidFill>
          <a:ln w="76200">
            <a:solidFill>
              <a:srgbClr val="1A743C"/>
            </a:solidFill>
          </a:ln>
        </p:spPr>
      </p:pic>
      <p:sp>
        <p:nvSpPr>
          <p:cNvPr id="5" name="TextBox 4"/>
          <p:cNvSpPr txBox="1"/>
          <p:nvPr/>
        </p:nvSpPr>
        <p:spPr>
          <a:xfrm>
            <a:off x="857224" y="3929066"/>
            <a:ext cx="7286676" cy="3139321"/>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Plug from the switchgear panel is connected to the breaker via socket for sending and receiving the signals.</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pic>
        <p:nvPicPr>
          <p:cNvPr id="6" name="Picture 5" descr="SOCKET.JPG"/>
          <p:cNvPicPr>
            <a:picLocks noChangeAspect="1"/>
          </p:cNvPicPr>
          <p:nvPr/>
        </p:nvPicPr>
        <p:blipFill>
          <a:blip r:embed="rId3" cstate="print"/>
          <a:srcRect l="5824" t="27273" r="994" b="12121"/>
          <a:stretch>
            <a:fillRect/>
          </a:stretch>
        </p:blipFill>
        <p:spPr>
          <a:xfrm>
            <a:off x="4572000" y="1142984"/>
            <a:ext cx="3857652" cy="1857388"/>
          </a:xfrm>
          <a:prstGeom prst="rect">
            <a:avLst/>
          </a:prstGeom>
          <a:ln w="76200">
            <a:solidFill>
              <a:srgbClr val="1A743C"/>
            </a:solidFill>
          </a:ln>
        </p:spPr>
      </p:pic>
      <p:sp>
        <p:nvSpPr>
          <p:cNvPr id="7" name="Slide Number Placeholder 6"/>
          <p:cNvSpPr>
            <a:spLocks noGrp="1"/>
          </p:cNvSpPr>
          <p:nvPr>
            <p:ph type="sldNum" sz="quarter" idx="12"/>
          </p:nvPr>
        </p:nvSpPr>
        <p:spPr/>
        <p:txBody>
          <a:bodyPr/>
          <a:lstStyle/>
          <a:p>
            <a:fld id="{5E305930-9F17-47B2-A747-CE4A2471843A}" type="slidenum">
              <a:rPr lang="en-IN" smtClean="0"/>
              <a:pPr/>
              <a:t>69</a:t>
            </a:fld>
            <a:endParaRPr lang="en-IN" dirty="0"/>
          </a:p>
        </p:txBody>
      </p:sp>
    </p:spTree>
  </p:cSld>
  <p:clrMapOvr>
    <a:masterClrMapping/>
  </p:clrMapOvr>
  <p:transition>
    <p:pull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44" y="214290"/>
            <a:ext cx="8786874" cy="246221"/>
          </a:xfrm>
          <a:prstGeom prst="rect">
            <a:avLst/>
          </a:prstGeom>
          <a:noFill/>
        </p:spPr>
        <p:txBody>
          <a:bodyPr wrap="square" rtlCol="0">
            <a:spAutoFit/>
          </a:bodyPr>
          <a:lstStyle/>
          <a:p>
            <a:endParaRPr lang="en-IN" sz="1000" dirty="0"/>
          </a:p>
        </p:txBody>
      </p:sp>
      <p:sp>
        <p:nvSpPr>
          <p:cNvPr id="5" name="TextBox 4"/>
          <p:cNvSpPr txBox="1"/>
          <p:nvPr/>
        </p:nvSpPr>
        <p:spPr>
          <a:xfrm>
            <a:off x="295244" y="366690"/>
            <a:ext cx="8786874" cy="246221"/>
          </a:xfrm>
          <a:prstGeom prst="rect">
            <a:avLst/>
          </a:prstGeom>
          <a:noFill/>
        </p:spPr>
        <p:txBody>
          <a:bodyPr wrap="square" rtlCol="0">
            <a:spAutoFit/>
          </a:bodyPr>
          <a:lstStyle/>
          <a:p>
            <a:endParaRPr lang="en-IN" sz="1000" dirty="0"/>
          </a:p>
        </p:txBody>
      </p:sp>
      <p:graphicFrame>
        <p:nvGraphicFramePr>
          <p:cNvPr id="6" name="Table 5"/>
          <p:cNvGraphicFramePr>
            <a:graphicFrameLocks noGrp="1"/>
          </p:cNvGraphicFramePr>
          <p:nvPr/>
        </p:nvGraphicFramePr>
        <p:xfrm>
          <a:off x="142844" y="142849"/>
          <a:ext cx="8786876" cy="6642051"/>
        </p:xfrm>
        <a:graphic>
          <a:graphicData uri="http://schemas.openxmlformats.org/drawingml/2006/table">
            <a:tbl>
              <a:tblPr firstRow="1" bandRow="1">
                <a:tableStyleId>{F5AB1C69-6EDB-4FF4-983F-18BD219EF322}</a:tableStyleId>
              </a:tblPr>
              <a:tblGrid>
                <a:gridCol w="642941"/>
                <a:gridCol w="1428760"/>
                <a:gridCol w="2428892"/>
                <a:gridCol w="1357322"/>
                <a:gridCol w="1357322"/>
                <a:gridCol w="857256"/>
                <a:gridCol w="714383"/>
              </a:tblGrid>
              <a:tr h="637966">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38</a:t>
                      </a:r>
                      <a:endParaRPr lang="en-IN" sz="1200" b="0" dirty="0">
                        <a:solidFill>
                          <a:schemeClr val="tx1"/>
                        </a:solidFill>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r>
                        <a:rPr lang="en-IN" sz="1200" b="0" dirty="0">
                          <a:solidFill>
                            <a:schemeClr val="tx1"/>
                          </a:solidFill>
                          <a:latin typeface="Comic Sans MS"/>
                          <a:ea typeface="Calibri"/>
                          <a:cs typeface="Times New Roman"/>
                        </a:rPr>
                        <a:t>12BR-038-LWOS</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b="0" dirty="0">
                          <a:solidFill>
                            <a:schemeClr val="tx1"/>
                          </a:solidFill>
                          <a:latin typeface="Comic Sans MS"/>
                          <a:ea typeface="Calibri"/>
                          <a:cs typeface="Times New Roman"/>
                        </a:rPr>
                        <a:t>LOCATING WASHER FOR HOLD OPEN SPRING</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b="0" dirty="0">
                          <a:solidFill>
                            <a:schemeClr val="tx1"/>
                          </a:solidFill>
                          <a:latin typeface="Comic Sans MS"/>
                          <a:ea typeface="Calibri"/>
                          <a:cs typeface="Times New Roman"/>
                        </a:rPr>
                        <a:t>Ø35x10 mm</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dirty="0">
                          <a:solidFill>
                            <a:schemeClr val="tx1"/>
                          </a:solidFill>
                          <a:latin typeface="Comic Sans MS"/>
                          <a:ea typeface="Calibri"/>
                          <a:cs typeface="Times New Roman"/>
                        </a:rPr>
                        <a:t>MS</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dirty="0">
                          <a:solidFill>
                            <a:schemeClr val="tx1"/>
                          </a:solidFill>
                          <a:latin typeface="Comic Sans MS"/>
                          <a:ea typeface="Calibri"/>
                          <a:cs typeface="Times New Roman"/>
                        </a:rPr>
                        <a:t>2</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dirty="0">
                          <a:solidFill>
                            <a:schemeClr val="tx1"/>
                          </a:solidFill>
                          <a:latin typeface="Comic Sans MS"/>
                          <a:ea typeface="Calibri"/>
                          <a:cs typeface="Times New Roman"/>
                        </a:rPr>
                        <a:t>NO’S</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r>
              <a:tr h="637966">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39</a:t>
                      </a:r>
                      <a:endParaRPr lang="en-IN" sz="1200" dirty="0">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12BR-039-SFBC</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SPACER FOR BELL CRANK</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Ø18x25 lg mm</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dirty="0">
                          <a:latin typeface="Comic Sans MS"/>
                          <a:ea typeface="Calibri"/>
                          <a:cs typeface="Times New Roman"/>
                        </a:rPr>
                        <a:t>MS</a:t>
                      </a:r>
                      <a:endParaRPr lang="en-IN" sz="1200" dirty="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dirty="0">
                          <a:latin typeface="Comic Sans MS"/>
                          <a:ea typeface="Calibri"/>
                          <a:cs typeface="Times New Roman"/>
                        </a:rPr>
                        <a:t>3</a:t>
                      </a:r>
                      <a:endParaRPr lang="en-IN" sz="1200" dirty="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solidFill>
                      <a:schemeClr val="bg1">
                        <a:lumMod val="95000"/>
                      </a:schemeClr>
                    </a:solidFill>
                  </a:tcPr>
                </a:tc>
              </a:tr>
              <a:tr h="526634">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40</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12BR-040-B</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dirty="0">
                          <a:latin typeface="Comic Sans MS"/>
                          <a:ea typeface="Calibri"/>
                          <a:cs typeface="Times New Roman"/>
                        </a:rPr>
                        <a:t>BELL CRANK</a:t>
                      </a:r>
                      <a:endParaRPr lang="en-IN" sz="1200" dirty="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84x74x6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6</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483453">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41</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12BR-041-SFOS</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STUD FOR OPEN SPRING</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Ø12x290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1</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571504">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42</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12BR-042-SBFHO</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SWIVEL BLOCK ASSEMBLY FOR HOLD OPEN SPRING</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100x60x6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1</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571504">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43</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12BR-043-AB</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ADOPTER BLOCK FOR  SPRING GUIDE</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Ø20x40 lg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3</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357190">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44</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12BR-044-CS(O)</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CONTACT SPRING OUTER</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Ø6x112 lg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SPRING STEEL</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3</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526634">
                <a:tc>
                  <a:txBody>
                    <a:bodyPr/>
                    <a:lstStyle/>
                    <a:p>
                      <a:pPr marL="547370" indent="-228600">
                        <a:lnSpc>
                          <a:spcPct val="107000"/>
                        </a:lnSpc>
                        <a:spcAft>
                          <a:spcPts val="0"/>
                        </a:spcAft>
                        <a:buFont typeface="+mj-lt"/>
                        <a:buNone/>
                      </a:pP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b="1" dirty="0" smtClean="0">
                        <a:highlight>
                          <a:srgbClr val="FFFF00"/>
                        </a:highlight>
                        <a:latin typeface="Comic Sans MS"/>
                        <a:ea typeface="Calibri"/>
                        <a:cs typeface="Times New Roman"/>
                      </a:endParaRPr>
                    </a:p>
                    <a:p>
                      <a:pPr algn="ctr">
                        <a:lnSpc>
                          <a:spcPct val="107000"/>
                        </a:lnSpc>
                        <a:spcAft>
                          <a:spcPts val="0"/>
                        </a:spcAft>
                      </a:pPr>
                      <a:r>
                        <a:rPr lang="en-IN" sz="1200" b="1" dirty="0" smtClean="0">
                          <a:highlight>
                            <a:srgbClr val="FFFF00"/>
                          </a:highlight>
                          <a:latin typeface="Comic Sans MS"/>
                          <a:ea typeface="Calibri"/>
                          <a:cs typeface="Times New Roman"/>
                        </a:rPr>
                        <a:t>DASHPOT </a:t>
                      </a:r>
                      <a:r>
                        <a:rPr lang="en-IN" sz="1200" b="1" dirty="0">
                          <a:highlight>
                            <a:srgbClr val="FFFF00"/>
                          </a:highlight>
                          <a:latin typeface="Comic Sans MS"/>
                          <a:ea typeface="Calibri"/>
                          <a:cs typeface="Times New Roman"/>
                        </a:rPr>
                        <a:t>ASSEMBLY</a:t>
                      </a:r>
                      <a:endParaRPr lang="en-IN" sz="1200" dirty="0">
                        <a:latin typeface="Calibri"/>
                        <a:ea typeface="Calibri"/>
                        <a:cs typeface="Latha"/>
                      </a:endParaRPr>
                    </a:p>
                  </a:txBody>
                  <a:tcPr marL="68580" marR="68580" marT="0" marB="0"/>
                </a:tc>
                <a:tc>
                  <a:txBody>
                    <a:bodyPr/>
                    <a:lstStyle/>
                    <a:p>
                      <a:pP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tc>
              </a:tr>
              <a:tr h="526634">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45</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12BR-045-PISR</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PISTON RING</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Ø52.25 lg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CAST IRON</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dirty="0">
                          <a:latin typeface="Comic Sans MS"/>
                          <a:ea typeface="Calibri"/>
                          <a:cs typeface="Times New Roman"/>
                        </a:rPr>
                        <a:t>1</a:t>
                      </a:r>
                      <a:endParaRPr lang="en-IN" sz="1200" dirty="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637966">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46</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12BR-046-DP</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DASH POT</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Ø60x76 lg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ALUMINIUM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1</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637966">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47</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12BR-047-WAPIS</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WA OF PISTON DASHPOT</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Ø49.5x175 lg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1</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526634">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48</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12BR-050-SWDP</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WA SWIVEL BLOCK FOR DASHPOT</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90x85x10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1</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dirty="0">
                          <a:latin typeface="Comic Sans MS"/>
                          <a:ea typeface="Calibri"/>
                          <a:cs typeface="Times New Roman"/>
                        </a:rPr>
                        <a:t>NO’S</a:t>
                      </a:r>
                      <a:endParaRPr lang="en-IN" sz="1200" dirty="0">
                        <a:latin typeface="Calibri"/>
                        <a:ea typeface="Calibri"/>
                        <a:cs typeface="Latha"/>
                      </a:endParaRPr>
                    </a:p>
                  </a:txBody>
                  <a:tcPr marL="68580" marR="68580" marT="0" marB="0"/>
                </a:tc>
              </a:tr>
            </a:tbl>
          </a:graphicData>
        </a:graphic>
      </p:graphicFrame>
      <p:sp>
        <p:nvSpPr>
          <p:cNvPr id="7" name="Slide Number Placeholder 6"/>
          <p:cNvSpPr>
            <a:spLocks noGrp="1"/>
          </p:cNvSpPr>
          <p:nvPr>
            <p:ph type="sldNum" sz="quarter" idx="12"/>
          </p:nvPr>
        </p:nvSpPr>
        <p:spPr/>
        <p:txBody>
          <a:bodyPr/>
          <a:lstStyle/>
          <a:p>
            <a:fld id="{5E305930-9F17-47B2-A747-CE4A2471843A}" type="slidenum">
              <a:rPr lang="en-IN" smtClean="0"/>
              <a:pPr/>
              <a:t>7</a:t>
            </a:fld>
            <a:endParaRPr lang="en-IN" dirty="0"/>
          </a:p>
        </p:txBody>
      </p:sp>
    </p:spTree>
  </p:cSld>
  <p:clrMapOvr>
    <a:masterClrMapping/>
  </p:clrMapOvr>
  <p:transition>
    <p:pull dir="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TERMINAL BLOCK</a:t>
            </a:r>
            <a:endParaRPr lang="en-IN" sz="4000" dirty="0"/>
          </a:p>
        </p:txBody>
      </p:sp>
      <p:pic>
        <p:nvPicPr>
          <p:cNvPr id="4" name="Content Placeholder 3" descr="W.A OF MAIN SHAFT.JPG"/>
          <p:cNvPicPr>
            <a:picLocks noGrp="1" noChangeAspect="1"/>
          </p:cNvPicPr>
          <p:nvPr>
            <p:ph idx="1"/>
          </p:nvPr>
        </p:nvPicPr>
        <p:blipFill>
          <a:blip r:embed="rId2" cstate="print">
            <a:lum bright="20000"/>
          </a:blip>
          <a:srcRect l="4167" t="30556" r="8333" b="8334"/>
          <a:stretch>
            <a:fillRect/>
          </a:stretch>
        </p:blipFill>
        <p:spPr>
          <a:xfrm>
            <a:off x="2143108" y="1071546"/>
            <a:ext cx="4643470" cy="2428892"/>
          </a:xfrm>
          <a:solidFill>
            <a:schemeClr val="tx1">
              <a:lumMod val="85000"/>
              <a:lumOff val="15000"/>
            </a:schemeClr>
          </a:solidFill>
          <a:ln w="76200">
            <a:solidFill>
              <a:srgbClr val="1A743C"/>
            </a:solidFill>
          </a:ln>
        </p:spPr>
      </p:pic>
      <p:sp>
        <p:nvSpPr>
          <p:cNvPr id="5" name="TextBox 4"/>
          <p:cNvSpPr txBox="1"/>
          <p:nvPr/>
        </p:nvSpPr>
        <p:spPr>
          <a:xfrm>
            <a:off x="857224" y="3929066"/>
            <a:ext cx="7286676" cy="4385816"/>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Terminal block is used to loop the wire and to eliminate the wire joint.</a:t>
            </a:r>
          </a:p>
          <a:p>
            <a:pPr>
              <a:lnSpc>
                <a:spcPct val="150000"/>
              </a:lnSpc>
              <a:buFont typeface="Arial" pitchFamily="34" charset="0"/>
              <a:buChar char="•"/>
            </a:pPr>
            <a:r>
              <a:rPr lang="en-IN" dirty="0" smtClean="0">
                <a:latin typeface="Comic Sans MS" pitchFamily="66" charset="0"/>
              </a:rPr>
              <a:t>Multiple terminal blocks mounted on the rail to provide hassle free wire connections.</a:t>
            </a:r>
          </a:p>
          <a:p>
            <a:pPr>
              <a:lnSpc>
                <a:spcPct val="150000"/>
              </a:lnSpc>
            </a:pPr>
            <a:endParaRPr lang="en-IN" dirty="0" smtClean="0">
              <a:latin typeface="Comic Sans MS" pitchFamily="66" charset="0"/>
            </a:endParaRP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70</a:t>
            </a:fld>
            <a:endParaRPr lang="en-IN" dirty="0"/>
          </a:p>
        </p:txBody>
      </p:sp>
    </p:spTree>
  </p:cSld>
  <p:clrMapOvr>
    <a:masterClrMapping/>
  </p:clrMapOvr>
  <p:transition>
    <p:pull dir="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TRUFF WITH RAIL</a:t>
            </a:r>
            <a:endParaRPr lang="en-IN" sz="4000" dirty="0"/>
          </a:p>
        </p:txBody>
      </p:sp>
      <p:pic>
        <p:nvPicPr>
          <p:cNvPr id="4" name="Content Placeholder 3" descr="W.A OF MAIN SHAFT.JPG"/>
          <p:cNvPicPr>
            <a:picLocks noGrp="1" noChangeAspect="1"/>
          </p:cNvPicPr>
          <p:nvPr>
            <p:ph idx="1"/>
          </p:nvPr>
        </p:nvPicPr>
        <p:blipFill>
          <a:blip r:embed="rId2" cstate="print"/>
          <a:srcRect t="33333" b="30556"/>
          <a:stretch>
            <a:fillRect/>
          </a:stretch>
        </p:blipFill>
        <p:spPr>
          <a:xfrm>
            <a:off x="1000100" y="928670"/>
            <a:ext cx="3429024" cy="2214578"/>
          </a:xfrm>
          <a:solidFill>
            <a:schemeClr val="tx1">
              <a:lumMod val="85000"/>
              <a:lumOff val="15000"/>
            </a:schemeClr>
          </a:solidFill>
          <a:ln w="76200">
            <a:solidFill>
              <a:srgbClr val="1A743C"/>
            </a:solidFill>
          </a:ln>
        </p:spPr>
      </p:pic>
      <p:sp>
        <p:nvSpPr>
          <p:cNvPr id="5" name="TextBox 4"/>
          <p:cNvSpPr txBox="1"/>
          <p:nvPr/>
        </p:nvSpPr>
        <p:spPr>
          <a:xfrm>
            <a:off x="857224" y="3929066"/>
            <a:ext cx="7286676" cy="3554819"/>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Truff is used to make the wire in a group manner for hassle free wire connections.</a:t>
            </a:r>
          </a:p>
          <a:p>
            <a:pPr>
              <a:lnSpc>
                <a:spcPct val="150000"/>
              </a:lnSpc>
              <a:buFont typeface="Arial" pitchFamily="34" charset="0"/>
              <a:buChar char="•"/>
            </a:pPr>
            <a:r>
              <a:rPr lang="en-IN" dirty="0" smtClean="0">
                <a:latin typeface="Comic Sans MS" pitchFamily="66" charset="0"/>
              </a:rPr>
              <a:t>Rail is used to mount the terminal blocks and various equipments.</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pic>
        <p:nvPicPr>
          <p:cNvPr id="6" name="Picture 5" descr="RAIL.JPG"/>
          <p:cNvPicPr>
            <a:picLocks noChangeAspect="1"/>
          </p:cNvPicPr>
          <p:nvPr/>
        </p:nvPicPr>
        <p:blipFill>
          <a:blip r:embed="rId3" cstate="print"/>
          <a:srcRect t="48718" b="17949"/>
          <a:stretch>
            <a:fillRect/>
          </a:stretch>
        </p:blipFill>
        <p:spPr>
          <a:xfrm>
            <a:off x="4429124" y="928670"/>
            <a:ext cx="3786214" cy="2214578"/>
          </a:xfrm>
          <a:prstGeom prst="rect">
            <a:avLst/>
          </a:prstGeom>
          <a:ln w="76200">
            <a:solidFill>
              <a:srgbClr val="1A743C"/>
            </a:solidFill>
          </a:ln>
        </p:spPr>
      </p:pic>
      <p:sp>
        <p:nvSpPr>
          <p:cNvPr id="7" name="Slide Number Placeholder 6"/>
          <p:cNvSpPr>
            <a:spLocks noGrp="1"/>
          </p:cNvSpPr>
          <p:nvPr>
            <p:ph type="sldNum" sz="quarter" idx="12"/>
          </p:nvPr>
        </p:nvSpPr>
        <p:spPr/>
        <p:txBody>
          <a:bodyPr/>
          <a:lstStyle/>
          <a:p>
            <a:fld id="{5E305930-9F17-47B2-A747-CE4A2471843A}" type="slidenum">
              <a:rPr lang="en-IN" smtClean="0"/>
              <a:pPr/>
              <a:t>71</a:t>
            </a:fld>
            <a:endParaRPr lang="en-IN" dirty="0"/>
          </a:p>
        </p:txBody>
      </p:sp>
    </p:spTree>
  </p:cSld>
  <p:clrMapOvr>
    <a:masterClrMapping/>
  </p:clrMapOvr>
  <p:transition>
    <p:pull dir="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GROUP MARKER</a:t>
            </a:r>
            <a:endParaRPr lang="en-IN" sz="4000" dirty="0"/>
          </a:p>
        </p:txBody>
      </p:sp>
      <p:pic>
        <p:nvPicPr>
          <p:cNvPr id="4" name="Content Placeholder 3" descr="W.A OF MAIN SHAFT.JPG"/>
          <p:cNvPicPr>
            <a:picLocks noGrp="1" noChangeAspect="1"/>
          </p:cNvPicPr>
          <p:nvPr>
            <p:ph idx="1"/>
          </p:nvPr>
        </p:nvPicPr>
        <p:blipFill>
          <a:blip r:embed="rId2" cstate="print"/>
          <a:srcRect b="25000"/>
          <a:stretch>
            <a:fillRect/>
          </a:stretch>
        </p:blipFill>
        <p:spPr>
          <a:xfrm>
            <a:off x="1928794" y="1142984"/>
            <a:ext cx="5000660" cy="2500330"/>
          </a:xfrm>
          <a:solidFill>
            <a:schemeClr val="tx1">
              <a:lumMod val="85000"/>
              <a:lumOff val="15000"/>
            </a:schemeClr>
          </a:solidFill>
          <a:ln w="76200">
            <a:solidFill>
              <a:srgbClr val="1A743C"/>
            </a:solidFill>
          </a:ln>
        </p:spPr>
      </p:pic>
      <p:sp>
        <p:nvSpPr>
          <p:cNvPr id="5" name="TextBox 4"/>
          <p:cNvSpPr txBox="1"/>
          <p:nvPr/>
        </p:nvSpPr>
        <p:spPr>
          <a:xfrm>
            <a:off x="857224" y="3929066"/>
            <a:ext cx="7286676" cy="4662815"/>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 Group markers are used to identify an assembly of adjacent terminals that are associated with a specific function, control circuit, or part of a machine.</a:t>
            </a: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a:latin typeface="Comic Sans MS" pitchFamily="66" charset="0"/>
            </a:endParaRPr>
          </a:p>
        </p:txBody>
      </p:sp>
      <p:sp>
        <p:nvSpPr>
          <p:cNvPr id="6" name="Slide Number Placeholder 5"/>
          <p:cNvSpPr>
            <a:spLocks noGrp="1"/>
          </p:cNvSpPr>
          <p:nvPr>
            <p:ph type="sldNum" sz="quarter" idx="12"/>
          </p:nvPr>
        </p:nvSpPr>
        <p:spPr/>
        <p:txBody>
          <a:bodyPr/>
          <a:lstStyle/>
          <a:p>
            <a:fld id="{5E305930-9F17-47B2-A747-CE4A2471843A}" type="slidenum">
              <a:rPr lang="en-IN" smtClean="0"/>
              <a:pPr/>
              <a:t>72</a:t>
            </a:fld>
            <a:endParaRPr lang="en-IN" dirty="0"/>
          </a:p>
        </p:txBody>
      </p:sp>
    </p:spTree>
  </p:cSld>
  <p:clrMapOvr>
    <a:masterClrMapping/>
  </p:clrMapOvr>
  <p:transition>
    <p:pull dir="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END PLATE &amp; END CLAMP</a:t>
            </a:r>
            <a:endParaRPr lang="en-IN" sz="4000" dirty="0"/>
          </a:p>
        </p:txBody>
      </p:sp>
      <p:pic>
        <p:nvPicPr>
          <p:cNvPr id="4" name="Content Placeholder 3" descr="W.A OF MAIN SHAFT.JPG"/>
          <p:cNvPicPr>
            <a:picLocks noGrp="1" noChangeAspect="1"/>
          </p:cNvPicPr>
          <p:nvPr>
            <p:ph idx="1"/>
          </p:nvPr>
        </p:nvPicPr>
        <p:blipFill>
          <a:blip r:embed="rId2" cstate="print">
            <a:lum/>
          </a:blip>
          <a:srcRect l="9286" t="20000" r="5000" b="17143"/>
          <a:stretch>
            <a:fillRect/>
          </a:stretch>
        </p:blipFill>
        <p:spPr>
          <a:xfrm>
            <a:off x="1000100" y="1142984"/>
            <a:ext cx="3786214" cy="2357454"/>
          </a:xfrm>
          <a:solidFill>
            <a:schemeClr val="tx1">
              <a:lumMod val="85000"/>
              <a:lumOff val="15000"/>
            </a:schemeClr>
          </a:solidFill>
          <a:ln w="76200">
            <a:solidFill>
              <a:srgbClr val="1A743C"/>
            </a:solidFill>
          </a:ln>
        </p:spPr>
      </p:pic>
      <p:sp>
        <p:nvSpPr>
          <p:cNvPr id="5" name="TextBox 4"/>
          <p:cNvSpPr txBox="1"/>
          <p:nvPr/>
        </p:nvSpPr>
        <p:spPr>
          <a:xfrm>
            <a:off x="857224" y="3929066"/>
            <a:ext cx="7286676" cy="4385816"/>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These end plates are used to cover the end clamp mounted on rail. </a:t>
            </a:r>
          </a:p>
          <a:p>
            <a:pPr>
              <a:lnSpc>
                <a:spcPct val="150000"/>
              </a:lnSpc>
              <a:buFont typeface="Arial" pitchFamily="34" charset="0"/>
              <a:buChar char="•"/>
            </a:pPr>
            <a:r>
              <a:rPr lang="en-IN" dirty="0" smtClean="0">
                <a:latin typeface="Comic Sans MS" pitchFamily="66" charset="0"/>
              </a:rPr>
              <a:t>End clamps also known as End Stoppers are used to hold a stack of terminal blocks on the mounting rail.</a:t>
            </a:r>
          </a:p>
          <a:p>
            <a:pPr>
              <a:lnSpc>
                <a:spcPct val="150000"/>
              </a:lnSpc>
              <a:buFont typeface="Arial" pitchFamily="34" charset="0"/>
              <a:buChar char="•"/>
            </a:pPr>
            <a:endParaRPr lang="en-IN" dirty="0" smtClean="0">
              <a:latin typeface="Comic Sans MS" pitchFamily="66" charset="0"/>
            </a:endParaRP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73</a:t>
            </a:fld>
            <a:endParaRPr lang="en-IN" dirty="0"/>
          </a:p>
        </p:txBody>
      </p:sp>
      <p:pic>
        <p:nvPicPr>
          <p:cNvPr id="7" name="Content Placeholder 3" descr="W.A OF MAIN SHAFT.JPG"/>
          <p:cNvPicPr>
            <a:picLocks noChangeAspect="1"/>
          </p:cNvPicPr>
          <p:nvPr/>
        </p:nvPicPr>
        <p:blipFill>
          <a:blip r:embed="rId3" cstate="print"/>
          <a:srcRect l="17857" t="14286" r="15714" b="14286"/>
          <a:stretch>
            <a:fillRect/>
          </a:stretch>
        </p:blipFill>
        <p:spPr>
          <a:xfrm>
            <a:off x="4857752" y="1142984"/>
            <a:ext cx="3571900" cy="2357454"/>
          </a:xfrm>
          <a:prstGeom prst="rect">
            <a:avLst/>
          </a:prstGeom>
          <a:solidFill>
            <a:schemeClr val="tx1">
              <a:lumMod val="85000"/>
              <a:lumOff val="15000"/>
            </a:schemeClr>
          </a:solidFill>
          <a:ln w="76200">
            <a:solidFill>
              <a:srgbClr val="1A743C"/>
            </a:solidFill>
          </a:ln>
        </p:spPr>
      </p:pic>
      <p:sp>
        <p:nvSpPr>
          <p:cNvPr id="8" name="Rectangle 7"/>
          <p:cNvSpPr/>
          <p:nvPr/>
        </p:nvSpPr>
        <p:spPr>
          <a:xfrm>
            <a:off x="5929322" y="3131106"/>
            <a:ext cx="1311578" cy="369332"/>
          </a:xfrm>
          <a:prstGeom prst="rect">
            <a:avLst/>
          </a:prstGeom>
        </p:spPr>
        <p:txBody>
          <a:bodyPr wrap="none">
            <a:spAutoFit/>
          </a:bodyPr>
          <a:lstStyle/>
          <a:p>
            <a:r>
              <a:rPr lang="en-IN" dirty="0" smtClean="0"/>
              <a:t>END CLAMP</a:t>
            </a:r>
            <a:endParaRPr lang="en-IN" dirty="0"/>
          </a:p>
        </p:txBody>
      </p:sp>
      <p:sp>
        <p:nvSpPr>
          <p:cNvPr id="9" name="Rectangle 8"/>
          <p:cNvSpPr/>
          <p:nvPr/>
        </p:nvSpPr>
        <p:spPr>
          <a:xfrm>
            <a:off x="2214546" y="3071810"/>
            <a:ext cx="1197379" cy="369332"/>
          </a:xfrm>
          <a:prstGeom prst="rect">
            <a:avLst/>
          </a:prstGeom>
        </p:spPr>
        <p:txBody>
          <a:bodyPr wrap="none">
            <a:spAutoFit/>
          </a:bodyPr>
          <a:lstStyle/>
          <a:p>
            <a:r>
              <a:rPr lang="en-IN" dirty="0" smtClean="0"/>
              <a:t>END PLATE</a:t>
            </a:r>
            <a:endParaRPr lang="en-IN" dirty="0"/>
          </a:p>
        </p:txBody>
      </p:sp>
    </p:spTree>
  </p:cSld>
  <p:clrMapOvr>
    <a:masterClrMapping/>
  </p:clrMapOvr>
  <p:transition>
    <p:pull dir="d"/>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COUNTER</a:t>
            </a:r>
            <a:endParaRPr lang="en-IN" sz="4000" dirty="0"/>
          </a:p>
        </p:txBody>
      </p:sp>
      <p:pic>
        <p:nvPicPr>
          <p:cNvPr id="4" name="Content Placeholder 3" descr="W.A OF MAIN SHAFT.JPG"/>
          <p:cNvPicPr>
            <a:picLocks noGrp="1" noChangeAspect="1"/>
          </p:cNvPicPr>
          <p:nvPr>
            <p:ph idx="1"/>
          </p:nvPr>
        </p:nvPicPr>
        <p:blipFill>
          <a:blip r:embed="rId2" cstate="print"/>
          <a:stretch>
            <a:fillRect/>
          </a:stretch>
        </p:blipFill>
        <p:spPr>
          <a:xfrm>
            <a:off x="3107521" y="1142984"/>
            <a:ext cx="3143272" cy="2357454"/>
          </a:xfrm>
          <a:solidFill>
            <a:schemeClr val="tx1">
              <a:lumMod val="85000"/>
              <a:lumOff val="15000"/>
            </a:schemeClr>
          </a:solidFill>
          <a:ln w="76200">
            <a:solidFill>
              <a:srgbClr val="1A743C"/>
            </a:solidFill>
          </a:ln>
        </p:spPr>
      </p:pic>
      <p:sp>
        <p:nvSpPr>
          <p:cNvPr id="5" name="TextBox 4"/>
          <p:cNvSpPr txBox="1"/>
          <p:nvPr/>
        </p:nvSpPr>
        <p:spPr>
          <a:xfrm>
            <a:off x="857224" y="3929066"/>
            <a:ext cx="7286676" cy="3277820"/>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Counter is used to count the number of tripping operation done.</a:t>
            </a:r>
          </a:p>
          <a:p>
            <a:pPr>
              <a:lnSpc>
                <a:spcPct val="150000"/>
              </a:lnSpc>
              <a:buFont typeface="Arial" pitchFamily="34" charset="0"/>
              <a:buChar char="•"/>
            </a:pPr>
            <a:r>
              <a:rPr lang="en-IN" dirty="0" smtClean="0">
                <a:latin typeface="Comic Sans MS" pitchFamily="66" charset="0"/>
              </a:rPr>
              <a:t>It is made up of Fibre reinforced plastic composite material for precision counting. </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74</a:t>
            </a:fld>
            <a:endParaRPr lang="en-IN" dirty="0"/>
          </a:p>
        </p:txBody>
      </p:sp>
    </p:spTree>
  </p:cSld>
  <p:clrMapOvr>
    <a:masterClrMapping/>
  </p:clrMapOvr>
  <p:transition>
    <p:pull dir="d"/>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NYLON LOCK NUTS -1 &amp; 2</a:t>
            </a:r>
            <a:endParaRPr lang="en-IN" sz="4000" dirty="0"/>
          </a:p>
        </p:txBody>
      </p:sp>
      <p:pic>
        <p:nvPicPr>
          <p:cNvPr id="4" name="Content Placeholder 3" descr="W.A OF MAIN SHAFT.JPG"/>
          <p:cNvPicPr>
            <a:picLocks noGrp="1" noChangeAspect="1"/>
          </p:cNvPicPr>
          <p:nvPr>
            <p:ph idx="1"/>
          </p:nvPr>
        </p:nvPicPr>
        <p:blipFill>
          <a:blip r:embed="rId2" cstate="print"/>
          <a:srcRect l="32857" t="40000" r="22143" b="31429"/>
          <a:stretch>
            <a:fillRect/>
          </a:stretch>
        </p:blipFill>
        <p:spPr>
          <a:xfrm>
            <a:off x="500034" y="1071546"/>
            <a:ext cx="3714776" cy="1857388"/>
          </a:xfrm>
          <a:solidFill>
            <a:schemeClr val="tx1">
              <a:lumMod val="85000"/>
              <a:lumOff val="15000"/>
            </a:schemeClr>
          </a:solidFill>
          <a:ln w="76200">
            <a:solidFill>
              <a:srgbClr val="1A743C"/>
            </a:solidFill>
          </a:ln>
        </p:spPr>
      </p:pic>
      <p:sp>
        <p:nvSpPr>
          <p:cNvPr id="5" name="TextBox 4"/>
          <p:cNvSpPr txBox="1"/>
          <p:nvPr/>
        </p:nvSpPr>
        <p:spPr>
          <a:xfrm>
            <a:off x="857224" y="3929066"/>
            <a:ext cx="7286676" cy="3139321"/>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Nylon lock nut is a kind of locknut with a nylon collar insert that resists turning.</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75</a:t>
            </a:fld>
            <a:endParaRPr lang="en-IN" dirty="0"/>
          </a:p>
        </p:txBody>
      </p:sp>
      <p:pic>
        <p:nvPicPr>
          <p:cNvPr id="7" name="Content Placeholder 3" descr="W.A OF MAIN SHAFT.JPG"/>
          <p:cNvPicPr>
            <a:picLocks noChangeAspect="1"/>
          </p:cNvPicPr>
          <p:nvPr/>
        </p:nvPicPr>
        <p:blipFill>
          <a:blip r:embed="rId3" cstate="print"/>
          <a:srcRect l="10714" t="25714" b="22857"/>
          <a:stretch>
            <a:fillRect/>
          </a:stretch>
        </p:blipFill>
        <p:spPr>
          <a:xfrm>
            <a:off x="4214810" y="1071546"/>
            <a:ext cx="4572032" cy="1857388"/>
          </a:xfrm>
          <a:prstGeom prst="rect">
            <a:avLst/>
          </a:prstGeom>
          <a:solidFill>
            <a:schemeClr val="tx1">
              <a:lumMod val="85000"/>
              <a:lumOff val="15000"/>
            </a:schemeClr>
          </a:solidFill>
          <a:ln w="76200">
            <a:solidFill>
              <a:srgbClr val="1A743C"/>
            </a:solidFill>
          </a:ln>
        </p:spPr>
      </p:pic>
    </p:spTree>
  </p:cSld>
  <p:clrMapOvr>
    <a:masterClrMapping/>
  </p:clrMapOvr>
  <p:transition>
    <p:pull di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WASHERS -1 &amp; 2</a:t>
            </a:r>
            <a:endParaRPr lang="en-IN" sz="4000" dirty="0"/>
          </a:p>
        </p:txBody>
      </p:sp>
      <p:pic>
        <p:nvPicPr>
          <p:cNvPr id="4" name="Content Placeholder 3" descr="W.A OF MAIN SHAFT.JPG"/>
          <p:cNvPicPr>
            <a:picLocks noGrp="1" noChangeAspect="1"/>
          </p:cNvPicPr>
          <p:nvPr>
            <p:ph idx="1"/>
          </p:nvPr>
        </p:nvPicPr>
        <p:blipFill>
          <a:blip r:embed="rId2" cstate="print"/>
          <a:stretch>
            <a:fillRect/>
          </a:stretch>
        </p:blipFill>
        <p:spPr>
          <a:xfrm>
            <a:off x="357158" y="1071546"/>
            <a:ext cx="4429156" cy="2643206"/>
          </a:xfrm>
          <a:solidFill>
            <a:schemeClr val="tx1">
              <a:lumMod val="85000"/>
              <a:lumOff val="15000"/>
            </a:schemeClr>
          </a:solidFill>
          <a:ln w="76200">
            <a:solidFill>
              <a:srgbClr val="1A743C"/>
            </a:solidFill>
          </a:ln>
        </p:spPr>
      </p:pic>
      <p:sp>
        <p:nvSpPr>
          <p:cNvPr id="5" name="TextBox 4"/>
          <p:cNvSpPr txBox="1"/>
          <p:nvPr/>
        </p:nvSpPr>
        <p:spPr>
          <a:xfrm>
            <a:off x="857224" y="3929066"/>
            <a:ext cx="7286676" cy="2169825"/>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Washer is used to distribute the load on the bolt evenly to the surfaces.</a:t>
            </a:r>
          </a:p>
          <a:p>
            <a:pPr>
              <a:lnSpc>
                <a:spcPct val="150000"/>
              </a:lnSpc>
              <a:buFont typeface="Arial" pitchFamily="34" charset="0"/>
              <a:buChar char="•"/>
            </a:pPr>
            <a:r>
              <a:rPr lang="en-IN" dirty="0" smtClean="0">
                <a:latin typeface="Comic Sans MS" pitchFamily="66" charset="0"/>
              </a:rPr>
              <a:t>Washer is also used to neglect the slipping of the bolt while tightening or loosening the nut.</a:t>
            </a:r>
            <a:endParaRPr lang="en-IN" dirty="0" smtClean="0"/>
          </a:p>
          <a:p>
            <a:pPr>
              <a:lnSpc>
                <a:spcPct val="150000"/>
              </a:lnSpc>
              <a:buFont typeface="Arial" pitchFamily="34" charset="0"/>
              <a:buChar char="•"/>
            </a:pPr>
            <a:endParaRPr lang="en-IN" dirty="0" smtClean="0">
              <a:latin typeface="Comic Sans MS" pitchFamily="66" charset="0"/>
            </a:endParaRPr>
          </a:p>
        </p:txBody>
      </p:sp>
      <p:sp>
        <p:nvSpPr>
          <p:cNvPr id="6" name="Slide Number Placeholder 5"/>
          <p:cNvSpPr>
            <a:spLocks noGrp="1"/>
          </p:cNvSpPr>
          <p:nvPr>
            <p:ph type="sldNum" sz="quarter" idx="12"/>
          </p:nvPr>
        </p:nvSpPr>
        <p:spPr/>
        <p:txBody>
          <a:bodyPr/>
          <a:lstStyle/>
          <a:p>
            <a:fld id="{5E305930-9F17-47B2-A747-CE4A2471843A}" type="slidenum">
              <a:rPr lang="en-IN" smtClean="0"/>
              <a:pPr/>
              <a:t>76</a:t>
            </a:fld>
            <a:endParaRPr lang="en-IN" dirty="0"/>
          </a:p>
        </p:txBody>
      </p:sp>
      <p:pic>
        <p:nvPicPr>
          <p:cNvPr id="7" name="Content Placeholder 3" descr="W.A OF MAIN SHAFT.JPG"/>
          <p:cNvPicPr>
            <a:picLocks noChangeAspect="1"/>
          </p:cNvPicPr>
          <p:nvPr/>
        </p:nvPicPr>
        <p:blipFill>
          <a:blip r:embed="rId3" cstate="print"/>
          <a:srcRect b="31429"/>
          <a:stretch>
            <a:fillRect/>
          </a:stretch>
        </p:blipFill>
        <p:spPr>
          <a:xfrm>
            <a:off x="4786314" y="1071546"/>
            <a:ext cx="4071967" cy="2643206"/>
          </a:xfrm>
          <a:prstGeom prst="rect">
            <a:avLst/>
          </a:prstGeom>
          <a:solidFill>
            <a:schemeClr val="tx1">
              <a:lumMod val="85000"/>
              <a:lumOff val="15000"/>
            </a:schemeClr>
          </a:solidFill>
          <a:ln w="76200">
            <a:solidFill>
              <a:srgbClr val="1A743C"/>
            </a:solidFill>
          </a:ln>
        </p:spPr>
      </p:pic>
    </p:spTree>
  </p:cSld>
  <p:clrMapOvr>
    <a:masterClrMapping/>
  </p:clrMapOvr>
  <p:transition>
    <p:pull dir="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305930-9F17-47B2-A747-CE4A2471843A}" type="slidenum">
              <a:rPr lang="en-IN" smtClean="0"/>
              <a:pPr/>
              <a:t>77</a:t>
            </a:fld>
            <a:endParaRPr lang="en-IN" dirty="0"/>
          </a:p>
        </p:txBody>
      </p:sp>
      <p:sp>
        <p:nvSpPr>
          <p:cNvPr id="3" name="TextBox 2"/>
          <p:cNvSpPr txBox="1"/>
          <p:nvPr/>
        </p:nvSpPr>
        <p:spPr>
          <a:xfrm>
            <a:off x="500034" y="428604"/>
            <a:ext cx="8001056" cy="3293209"/>
          </a:xfrm>
          <a:prstGeom prst="rect">
            <a:avLst/>
          </a:prstGeom>
          <a:noFill/>
        </p:spPr>
        <p:txBody>
          <a:bodyPr wrap="square" rtlCol="0">
            <a:spAutoFit/>
          </a:bodyPr>
          <a:lstStyle/>
          <a:p>
            <a:r>
              <a:rPr lang="en-IN" sz="2800" dirty="0" smtClean="0">
                <a:latin typeface="Comic Sans MS" pitchFamily="66" charset="0"/>
              </a:rPr>
              <a:t>Types of Washers:</a:t>
            </a:r>
          </a:p>
          <a:p>
            <a:pPr marL="342900" indent="-342900">
              <a:buFont typeface="+mj-lt"/>
              <a:buAutoNum type="arabicPeriod"/>
            </a:pPr>
            <a:r>
              <a:rPr lang="en-IN" dirty="0" smtClean="0">
                <a:latin typeface="Comic Sans MS" pitchFamily="66" charset="0"/>
              </a:rPr>
              <a:t>Plain Washer</a:t>
            </a:r>
          </a:p>
          <a:p>
            <a:pPr marL="342900" indent="-342900">
              <a:buFont typeface="+mj-lt"/>
              <a:buAutoNum type="arabicPeriod"/>
            </a:pPr>
            <a:r>
              <a:rPr lang="en-IN" dirty="0" smtClean="0">
                <a:latin typeface="Comic Sans MS" pitchFamily="66" charset="0"/>
              </a:rPr>
              <a:t>Spring Washer</a:t>
            </a:r>
          </a:p>
          <a:p>
            <a:pPr marL="342900" indent="-342900">
              <a:buFont typeface="+mj-lt"/>
              <a:buAutoNum type="arabicPeriod"/>
            </a:pPr>
            <a:r>
              <a:rPr lang="en-IN" dirty="0" smtClean="0">
                <a:latin typeface="Comic Sans MS" pitchFamily="66" charset="0"/>
              </a:rPr>
              <a:t>Fender </a:t>
            </a:r>
            <a:r>
              <a:rPr lang="en-IN" dirty="0" smtClean="0">
                <a:latin typeface="Comic Sans MS" pitchFamily="66" charset="0"/>
              </a:rPr>
              <a:t>Washer</a:t>
            </a:r>
            <a:endParaRPr lang="en-IN" dirty="0" smtClean="0">
              <a:latin typeface="Comic Sans MS" pitchFamily="66" charset="0"/>
            </a:endParaRPr>
          </a:p>
          <a:p>
            <a:pPr marL="342900" indent="-342900">
              <a:buFont typeface="+mj-lt"/>
              <a:buAutoNum type="arabicPeriod"/>
            </a:pPr>
            <a:r>
              <a:rPr lang="en-IN" dirty="0" smtClean="0">
                <a:latin typeface="Comic Sans MS" pitchFamily="66" charset="0"/>
              </a:rPr>
              <a:t>Penny</a:t>
            </a:r>
            <a:r>
              <a:rPr lang="en-IN" dirty="0" smtClean="0">
                <a:latin typeface="Comic Sans MS" pitchFamily="66" charset="0"/>
              </a:rPr>
              <a:t> Washer</a:t>
            </a:r>
            <a:endParaRPr lang="en-IN" dirty="0" smtClean="0">
              <a:latin typeface="Comic Sans MS" pitchFamily="66" charset="0"/>
            </a:endParaRPr>
          </a:p>
          <a:p>
            <a:pPr marL="342900" indent="-342900">
              <a:buFont typeface="+mj-lt"/>
              <a:buAutoNum type="arabicPeriod"/>
            </a:pPr>
            <a:r>
              <a:rPr lang="en-IN" dirty="0" smtClean="0">
                <a:latin typeface="Comic Sans MS" pitchFamily="66" charset="0"/>
              </a:rPr>
              <a:t>Spherical</a:t>
            </a:r>
            <a:r>
              <a:rPr lang="en-IN" dirty="0" smtClean="0">
                <a:latin typeface="Comic Sans MS" pitchFamily="66" charset="0"/>
              </a:rPr>
              <a:t> Washer</a:t>
            </a:r>
            <a:endParaRPr lang="en-IN" dirty="0" smtClean="0">
              <a:latin typeface="Comic Sans MS" pitchFamily="66" charset="0"/>
            </a:endParaRPr>
          </a:p>
          <a:p>
            <a:pPr marL="342900" indent="-342900">
              <a:buFont typeface="+mj-lt"/>
              <a:buAutoNum type="arabicPeriod"/>
            </a:pPr>
            <a:r>
              <a:rPr lang="en-IN" dirty="0" smtClean="0">
                <a:latin typeface="Comic Sans MS" pitchFamily="66" charset="0"/>
              </a:rPr>
              <a:t>Torque </a:t>
            </a:r>
            <a:r>
              <a:rPr lang="en-IN" dirty="0" smtClean="0">
                <a:latin typeface="Comic Sans MS" pitchFamily="66" charset="0"/>
              </a:rPr>
              <a:t>Washer</a:t>
            </a:r>
            <a:endParaRPr lang="en-IN" dirty="0" smtClean="0">
              <a:latin typeface="Comic Sans MS" pitchFamily="66" charset="0"/>
            </a:endParaRPr>
          </a:p>
          <a:p>
            <a:pPr marL="342900" indent="-342900">
              <a:buFont typeface="+mj-lt"/>
              <a:buAutoNum type="arabicPeriod"/>
            </a:pPr>
            <a:r>
              <a:rPr lang="en-IN" dirty="0" smtClean="0">
                <a:latin typeface="Comic Sans MS" pitchFamily="66" charset="0"/>
              </a:rPr>
              <a:t>Wave</a:t>
            </a:r>
            <a:r>
              <a:rPr lang="en-IN" dirty="0" smtClean="0">
                <a:latin typeface="Comic Sans MS" pitchFamily="66" charset="0"/>
              </a:rPr>
              <a:t> Washer</a:t>
            </a:r>
            <a:endParaRPr lang="en-IN" dirty="0" smtClean="0">
              <a:latin typeface="Comic Sans MS" pitchFamily="66" charset="0"/>
            </a:endParaRPr>
          </a:p>
          <a:p>
            <a:pPr marL="342900" indent="-342900">
              <a:buFont typeface="+mj-lt"/>
              <a:buAutoNum type="arabicPeriod"/>
            </a:pPr>
            <a:r>
              <a:rPr lang="en-IN" dirty="0" smtClean="0">
                <a:latin typeface="Comic Sans MS" pitchFamily="66" charset="0"/>
              </a:rPr>
              <a:t>Belleville</a:t>
            </a:r>
            <a:r>
              <a:rPr lang="en-IN" dirty="0" smtClean="0">
                <a:latin typeface="Comic Sans MS" pitchFamily="66" charset="0"/>
              </a:rPr>
              <a:t> Washer</a:t>
            </a:r>
            <a:endParaRPr lang="en-IN" dirty="0" smtClean="0">
              <a:latin typeface="Comic Sans MS" pitchFamily="66" charset="0"/>
            </a:endParaRPr>
          </a:p>
          <a:p>
            <a:pPr marL="342900" indent="-342900">
              <a:buFont typeface="+mj-lt"/>
              <a:buAutoNum type="arabicPeriod"/>
            </a:pPr>
            <a:r>
              <a:rPr lang="en-IN" dirty="0" smtClean="0">
                <a:latin typeface="Comic Sans MS" pitchFamily="66" charset="0"/>
              </a:rPr>
              <a:t>Curved disc</a:t>
            </a:r>
            <a:r>
              <a:rPr lang="en-IN" dirty="0" smtClean="0">
                <a:latin typeface="Comic Sans MS" pitchFamily="66" charset="0"/>
              </a:rPr>
              <a:t> Washer</a:t>
            </a:r>
            <a:endParaRPr lang="en-IN" dirty="0" smtClean="0">
              <a:latin typeface="Comic Sans MS" pitchFamily="66" charset="0"/>
            </a:endParaRPr>
          </a:p>
          <a:p>
            <a:pPr marL="342900" indent="-342900">
              <a:buFont typeface="+mj-lt"/>
              <a:buAutoNum type="arabicPeriod"/>
            </a:pPr>
            <a:r>
              <a:rPr lang="en-IN" dirty="0" smtClean="0">
                <a:latin typeface="Comic Sans MS" pitchFamily="66" charset="0"/>
              </a:rPr>
              <a:t>Split</a:t>
            </a:r>
            <a:r>
              <a:rPr lang="en-IN" dirty="0" smtClean="0">
                <a:latin typeface="Comic Sans MS" pitchFamily="66" charset="0"/>
              </a:rPr>
              <a:t> Washer</a:t>
            </a:r>
            <a:endParaRPr lang="en-IN" dirty="0">
              <a:latin typeface="Comic Sans MS" pitchFamily="66" charset="0"/>
            </a:endParaRPr>
          </a:p>
        </p:txBody>
      </p:sp>
      <p:graphicFrame>
        <p:nvGraphicFramePr>
          <p:cNvPr id="4" name="Table 3"/>
          <p:cNvGraphicFramePr>
            <a:graphicFrameLocks noGrp="1"/>
          </p:cNvGraphicFramePr>
          <p:nvPr/>
        </p:nvGraphicFramePr>
        <p:xfrm>
          <a:off x="428596" y="3643314"/>
          <a:ext cx="8286808" cy="2735179"/>
        </p:xfrm>
        <a:graphic>
          <a:graphicData uri="http://schemas.openxmlformats.org/drawingml/2006/table">
            <a:tbl>
              <a:tblPr firstRow="1" bandRow="1">
                <a:tableStyleId>{F5AB1C69-6EDB-4FF4-983F-18BD219EF322}</a:tableStyleId>
              </a:tblPr>
              <a:tblGrid>
                <a:gridCol w="4143404"/>
                <a:gridCol w="4143404"/>
              </a:tblGrid>
              <a:tr h="723499">
                <a:tc>
                  <a:txBody>
                    <a:bodyPr/>
                    <a:lstStyle/>
                    <a:p>
                      <a:pPr algn="ctr"/>
                      <a:endParaRPr lang="en-IN" dirty="0" smtClean="0">
                        <a:solidFill>
                          <a:schemeClr val="tx1"/>
                        </a:solidFill>
                        <a:latin typeface="Comic Sans MS" pitchFamily="66" charset="0"/>
                      </a:endParaRPr>
                    </a:p>
                    <a:p>
                      <a:pPr algn="ctr"/>
                      <a:r>
                        <a:rPr lang="en-IN" dirty="0" smtClean="0">
                          <a:solidFill>
                            <a:schemeClr val="tx1"/>
                          </a:solidFill>
                          <a:latin typeface="Comic Sans MS" pitchFamily="66" charset="0"/>
                        </a:rPr>
                        <a:t>PLAIN</a:t>
                      </a:r>
                      <a:r>
                        <a:rPr lang="en-IN" baseline="0" dirty="0" smtClean="0">
                          <a:solidFill>
                            <a:schemeClr val="tx1"/>
                          </a:solidFill>
                          <a:latin typeface="Comic Sans MS" pitchFamily="66" charset="0"/>
                        </a:rPr>
                        <a:t> WASHER</a:t>
                      </a:r>
                      <a:endParaRPr lang="en-IN" dirty="0">
                        <a:solidFill>
                          <a:schemeClr val="tx1"/>
                        </a:solidFill>
                        <a:latin typeface="Comic Sans MS" pitchFamily="66" charset="0"/>
                      </a:endParaRPr>
                    </a:p>
                  </a:txBody>
                  <a:tcPr/>
                </a:tc>
                <a:tc>
                  <a:txBody>
                    <a:bodyPr/>
                    <a:lstStyle/>
                    <a:p>
                      <a:pPr algn="ctr"/>
                      <a:endParaRPr lang="en-IN" dirty="0" smtClean="0">
                        <a:solidFill>
                          <a:schemeClr val="tx1"/>
                        </a:solidFill>
                        <a:latin typeface="Comic Sans MS" pitchFamily="66" charset="0"/>
                      </a:endParaRPr>
                    </a:p>
                    <a:p>
                      <a:pPr algn="ctr"/>
                      <a:r>
                        <a:rPr lang="en-IN" dirty="0" smtClean="0">
                          <a:solidFill>
                            <a:schemeClr val="tx1"/>
                          </a:solidFill>
                          <a:latin typeface="Comic Sans MS" pitchFamily="66" charset="0"/>
                        </a:rPr>
                        <a:t>SPRING WASHER</a:t>
                      </a:r>
                      <a:endParaRPr lang="en-IN" dirty="0">
                        <a:solidFill>
                          <a:schemeClr val="tx1"/>
                        </a:solidFill>
                        <a:latin typeface="Comic Sans MS" pitchFamily="66" charset="0"/>
                      </a:endParaRPr>
                    </a:p>
                  </a:txBody>
                  <a:tcPr/>
                </a:tc>
              </a:tr>
              <a:tr h="1705393">
                <a:tc>
                  <a:txBody>
                    <a:bodyPr/>
                    <a:lstStyle/>
                    <a:p>
                      <a:pPr algn="l">
                        <a:buFont typeface="Arial" pitchFamily="34" charset="0"/>
                        <a:buChar char="•"/>
                      </a:pPr>
                      <a:r>
                        <a:rPr lang="en-IN" sz="1800" b="0" i="0" kern="1200" dirty="0" smtClean="0">
                          <a:solidFill>
                            <a:schemeClr val="dk1"/>
                          </a:solidFill>
                          <a:latin typeface="Comic Sans MS" pitchFamily="66" charset="0"/>
                          <a:ea typeface="+mn-ea"/>
                          <a:cs typeface="+mn-cs"/>
                        </a:rPr>
                        <a:t>Plain</a:t>
                      </a:r>
                      <a:r>
                        <a:rPr lang="en-IN" sz="1800" b="0" i="0" kern="1200" baseline="0" dirty="0" smtClean="0">
                          <a:solidFill>
                            <a:schemeClr val="dk1"/>
                          </a:solidFill>
                          <a:latin typeface="Comic Sans MS" pitchFamily="66" charset="0"/>
                          <a:ea typeface="+mn-ea"/>
                          <a:cs typeface="+mn-cs"/>
                        </a:rPr>
                        <a:t> washer</a:t>
                      </a:r>
                      <a:r>
                        <a:rPr lang="en-IN" sz="1800" b="0" i="0" kern="1200" dirty="0" smtClean="0">
                          <a:solidFill>
                            <a:schemeClr val="dk1"/>
                          </a:solidFill>
                          <a:latin typeface="Comic Sans MS" pitchFamily="66" charset="0"/>
                          <a:ea typeface="+mn-ea"/>
                          <a:cs typeface="+mn-cs"/>
                        </a:rPr>
                        <a:t> spreads a load and prevent damage to the surface.</a:t>
                      </a:r>
                    </a:p>
                    <a:p>
                      <a:pPr algn="l">
                        <a:buFont typeface="Arial" pitchFamily="34" charset="0"/>
                        <a:buNone/>
                      </a:pPr>
                      <a:endParaRPr lang="en-IN" sz="1800" b="0" i="0" kern="1200" dirty="0" smtClean="0">
                        <a:solidFill>
                          <a:schemeClr val="dk1"/>
                        </a:solidFill>
                        <a:latin typeface="Comic Sans MS" pitchFamily="66" charset="0"/>
                        <a:ea typeface="+mn-ea"/>
                        <a:cs typeface="+mn-cs"/>
                      </a:endParaRPr>
                    </a:p>
                    <a:p>
                      <a:pPr algn="l">
                        <a:buFont typeface="Arial" pitchFamily="34" charset="0"/>
                        <a:buChar char="•"/>
                      </a:pPr>
                      <a:r>
                        <a:rPr lang="en-IN" sz="1800" b="0" i="0" kern="1200" dirty="0" smtClean="0">
                          <a:solidFill>
                            <a:schemeClr val="dk1"/>
                          </a:solidFill>
                          <a:latin typeface="Comic Sans MS" pitchFamily="66" charset="0"/>
                          <a:ea typeface="+mn-ea"/>
                          <a:cs typeface="+mn-cs"/>
                        </a:rPr>
                        <a:t>Plain washers can also be used when the hole is bigger than the nut. </a:t>
                      </a:r>
                      <a:endParaRPr lang="en-IN" dirty="0">
                        <a:solidFill>
                          <a:schemeClr val="tx1"/>
                        </a:solidFill>
                        <a:latin typeface="Comic Sans MS" pitchFamily="66" charset="0"/>
                      </a:endParaRPr>
                    </a:p>
                  </a:txBody>
                  <a:tcPr/>
                </a:tc>
                <a:tc>
                  <a:txBody>
                    <a:bodyPr/>
                    <a:lstStyle/>
                    <a:p>
                      <a:pPr algn="l" fontAlgn="base">
                        <a:buFont typeface="Arial" pitchFamily="34" charset="0"/>
                        <a:buChar char="•"/>
                      </a:pPr>
                      <a:r>
                        <a:rPr lang="en-IN" sz="1800" b="0" i="0" kern="1200" dirty="0" smtClean="0">
                          <a:solidFill>
                            <a:schemeClr val="dk1"/>
                          </a:solidFill>
                          <a:latin typeface="Comic Sans MS" pitchFamily="66" charset="0"/>
                          <a:ea typeface="+mn-ea"/>
                          <a:cs typeface="+mn-cs"/>
                        </a:rPr>
                        <a:t>Spring washer have axial flexibility and are used to prevent fastening loosening due to vibrations</a:t>
                      </a:r>
                    </a:p>
                    <a:p>
                      <a:pPr algn="l" fontAlgn="base">
                        <a:buFont typeface="Arial" pitchFamily="34" charset="0"/>
                        <a:buChar char="•"/>
                      </a:pPr>
                      <a:r>
                        <a:rPr lang="en-IN" sz="1800" b="0" i="0" kern="1200" dirty="0" smtClean="0">
                          <a:solidFill>
                            <a:schemeClr val="dk1"/>
                          </a:solidFill>
                          <a:latin typeface="Comic Sans MS" pitchFamily="66" charset="0"/>
                          <a:ea typeface="+mn-ea"/>
                          <a:cs typeface="+mn-cs"/>
                        </a:rPr>
                        <a:t> They are typically used in machines and equipment that create strong vibrations.</a:t>
                      </a:r>
                      <a:r>
                        <a:rPr lang="en-IN" dirty="0" smtClean="0">
                          <a:latin typeface="Comic Sans MS" pitchFamily="66" charset="0"/>
                        </a:rPr>
                        <a:t/>
                      </a:r>
                      <a:br>
                        <a:rPr lang="en-IN" dirty="0" smtClean="0">
                          <a:latin typeface="Comic Sans MS" pitchFamily="66" charset="0"/>
                        </a:rPr>
                      </a:br>
                      <a:endParaRPr lang="en-IN" dirty="0">
                        <a:solidFill>
                          <a:schemeClr val="tx1"/>
                        </a:solidFill>
                        <a:latin typeface="Comic Sans MS" pitchFamily="66" charset="0"/>
                      </a:endParaRPr>
                    </a:p>
                  </a:txBody>
                  <a:tcPr/>
                </a:tc>
              </a:tr>
            </a:tbl>
          </a:graphicData>
        </a:graphic>
      </p:graphicFrame>
    </p:spTree>
  </p:cSld>
  <p:clrMapOvr>
    <a:masterClrMapping/>
  </p:clrMapOvr>
  <p:transition>
    <p:pull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HEX NUTS &amp; HALF NUTS</a:t>
            </a:r>
            <a:endParaRPr lang="en-IN" sz="4000" dirty="0"/>
          </a:p>
        </p:txBody>
      </p:sp>
      <p:pic>
        <p:nvPicPr>
          <p:cNvPr id="4" name="Content Placeholder 3" descr="W.A OF MAIN SHAFT.JPG"/>
          <p:cNvPicPr>
            <a:picLocks noGrp="1" noChangeAspect="1"/>
          </p:cNvPicPr>
          <p:nvPr>
            <p:ph idx="1"/>
          </p:nvPr>
        </p:nvPicPr>
        <p:blipFill>
          <a:blip r:embed="rId2" cstate="print"/>
          <a:srcRect b="22857"/>
          <a:stretch>
            <a:fillRect/>
          </a:stretch>
        </p:blipFill>
        <p:spPr>
          <a:xfrm>
            <a:off x="714348" y="1142984"/>
            <a:ext cx="3714775" cy="2000264"/>
          </a:xfrm>
          <a:solidFill>
            <a:schemeClr val="tx1">
              <a:lumMod val="85000"/>
              <a:lumOff val="15000"/>
            </a:schemeClr>
          </a:solidFill>
          <a:ln w="76200">
            <a:solidFill>
              <a:srgbClr val="1A743C"/>
            </a:solidFill>
          </a:ln>
        </p:spPr>
      </p:pic>
      <p:sp>
        <p:nvSpPr>
          <p:cNvPr id="5" name="TextBox 4"/>
          <p:cNvSpPr txBox="1"/>
          <p:nvPr/>
        </p:nvSpPr>
        <p:spPr>
          <a:xfrm>
            <a:off x="857224" y="3929066"/>
            <a:ext cx="7286676" cy="4801314"/>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Hex nut is nothing but a normal nut but with six faces. hexagonal fastener with internal threads that screws on to the shank of a bolt or a hex cap screw.</a:t>
            </a:r>
          </a:p>
          <a:p>
            <a:pPr>
              <a:lnSpc>
                <a:spcPct val="150000"/>
              </a:lnSpc>
              <a:buFont typeface="Arial" pitchFamily="34" charset="0"/>
              <a:buChar char="•"/>
            </a:pPr>
            <a:r>
              <a:rPr lang="en-IN" dirty="0" smtClean="0">
                <a:latin typeface="Comic Sans MS" pitchFamily="66" charset="0"/>
              </a:rPr>
              <a:t>A screw nut split lengthwise so that either one part may be arranged to ride on a screw or the two parts may be arranged to clamp about a screw.</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78</a:t>
            </a:fld>
            <a:endParaRPr lang="en-IN" dirty="0"/>
          </a:p>
        </p:txBody>
      </p:sp>
      <p:pic>
        <p:nvPicPr>
          <p:cNvPr id="7" name="Content Placeholder 3" descr="W.A OF MAIN SHAFT.JPG"/>
          <p:cNvPicPr>
            <a:picLocks noChangeAspect="1"/>
          </p:cNvPicPr>
          <p:nvPr/>
        </p:nvPicPr>
        <p:blipFill>
          <a:blip r:embed="rId3" cstate="print"/>
          <a:srcRect b="24390"/>
          <a:stretch>
            <a:fillRect/>
          </a:stretch>
        </p:blipFill>
        <p:spPr>
          <a:xfrm>
            <a:off x="4500562" y="1142984"/>
            <a:ext cx="4032789" cy="2000264"/>
          </a:xfrm>
          <a:prstGeom prst="rect">
            <a:avLst/>
          </a:prstGeom>
          <a:solidFill>
            <a:schemeClr val="tx1">
              <a:lumMod val="85000"/>
              <a:lumOff val="15000"/>
            </a:schemeClr>
          </a:solidFill>
          <a:ln w="76200">
            <a:solidFill>
              <a:srgbClr val="1A743C"/>
            </a:solidFill>
          </a:ln>
        </p:spPr>
      </p:pic>
    </p:spTree>
  </p:cSld>
  <p:clrMapOvr>
    <a:masterClrMapping/>
  </p:clrMapOvr>
  <p:transition>
    <p:pull dir="d"/>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BRASS WASHERS -1 &amp; 2</a:t>
            </a:r>
            <a:endParaRPr lang="en-IN" sz="4000" dirty="0"/>
          </a:p>
        </p:txBody>
      </p:sp>
      <p:pic>
        <p:nvPicPr>
          <p:cNvPr id="4" name="Content Placeholder 3" descr="W.A OF MAIN SHAFT.JPG"/>
          <p:cNvPicPr>
            <a:picLocks noGrp="1" noChangeAspect="1"/>
          </p:cNvPicPr>
          <p:nvPr>
            <p:ph idx="1"/>
          </p:nvPr>
        </p:nvPicPr>
        <p:blipFill>
          <a:blip r:embed="rId2" cstate="print"/>
          <a:srcRect l="17857" r="28571" b="20000"/>
          <a:stretch>
            <a:fillRect/>
          </a:stretch>
        </p:blipFill>
        <p:spPr>
          <a:xfrm>
            <a:off x="1214414" y="1285860"/>
            <a:ext cx="3500462" cy="2071702"/>
          </a:xfrm>
          <a:solidFill>
            <a:schemeClr val="tx1">
              <a:lumMod val="85000"/>
              <a:lumOff val="15000"/>
            </a:schemeClr>
          </a:solidFill>
          <a:ln w="76200">
            <a:solidFill>
              <a:srgbClr val="1A743C"/>
            </a:solidFill>
          </a:ln>
        </p:spPr>
      </p:pic>
      <p:sp>
        <p:nvSpPr>
          <p:cNvPr id="5" name="TextBox 4"/>
          <p:cNvSpPr txBox="1"/>
          <p:nvPr/>
        </p:nvSpPr>
        <p:spPr>
          <a:xfrm>
            <a:off x="857224" y="3929066"/>
            <a:ext cx="7286676" cy="923330"/>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Washers made from brass are often used for applications where low friction is required.</a:t>
            </a:r>
            <a:endParaRPr lang="en-IN" dirty="0">
              <a:latin typeface="Comic Sans MS" pitchFamily="66" charset="0"/>
            </a:endParaRPr>
          </a:p>
        </p:txBody>
      </p:sp>
      <p:sp>
        <p:nvSpPr>
          <p:cNvPr id="6" name="Slide Number Placeholder 5"/>
          <p:cNvSpPr>
            <a:spLocks noGrp="1"/>
          </p:cNvSpPr>
          <p:nvPr>
            <p:ph type="sldNum" sz="quarter" idx="12"/>
          </p:nvPr>
        </p:nvSpPr>
        <p:spPr/>
        <p:txBody>
          <a:bodyPr/>
          <a:lstStyle/>
          <a:p>
            <a:fld id="{5E305930-9F17-47B2-A747-CE4A2471843A}" type="slidenum">
              <a:rPr lang="en-IN" smtClean="0"/>
              <a:pPr/>
              <a:t>79</a:t>
            </a:fld>
            <a:endParaRPr lang="en-IN" dirty="0"/>
          </a:p>
        </p:txBody>
      </p:sp>
      <p:pic>
        <p:nvPicPr>
          <p:cNvPr id="7" name="Content Placeholder 3" descr="W.A OF MAIN SHAFT.JPG"/>
          <p:cNvPicPr>
            <a:picLocks noChangeAspect="1"/>
          </p:cNvPicPr>
          <p:nvPr/>
        </p:nvPicPr>
        <p:blipFill>
          <a:blip r:embed="rId3" cstate="print"/>
          <a:stretch>
            <a:fillRect/>
          </a:stretch>
        </p:blipFill>
        <p:spPr>
          <a:xfrm>
            <a:off x="4786314" y="1285860"/>
            <a:ext cx="3592311" cy="2071702"/>
          </a:xfrm>
          <a:prstGeom prst="rect">
            <a:avLst/>
          </a:prstGeom>
          <a:solidFill>
            <a:schemeClr val="tx1">
              <a:lumMod val="85000"/>
              <a:lumOff val="15000"/>
            </a:schemeClr>
          </a:solidFill>
          <a:ln w="76200">
            <a:solidFill>
              <a:srgbClr val="1A743C"/>
            </a:solidFill>
          </a:ln>
        </p:spPr>
      </p:pic>
    </p:spTree>
  </p:cSld>
  <p:clrMapOvr>
    <a:masterClrMapping/>
  </p:clrMapOvr>
  <p:transition>
    <p:pull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44" y="214290"/>
            <a:ext cx="8786874" cy="246221"/>
          </a:xfrm>
          <a:prstGeom prst="rect">
            <a:avLst/>
          </a:prstGeom>
          <a:noFill/>
        </p:spPr>
        <p:txBody>
          <a:bodyPr wrap="square" rtlCol="0">
            <a:spAutoFit/>
          </a:bodyPr>
          <a:lstStyle/>
          <a:p>
            <a:endParaRPr lang="en-IN" sz="1000" dirty="0"/>
          </a:p>
        </p:txBody>
      </p:sp>
      <p:sp>
        <p:nvSpPr>
          <p:cNvPr id="5" name="TextBox 4"/>
          <p:cNvSpPr txBox="1"/>
          <p:nvPr/>
        </p:nvSpPr>
        <p:spPr>
          <a:xfrm>
            <a:off x="295244" y="366690"/>
            <a:ext cx="8786874" cy="246221"/>
          </a:xfrm>
          <a:prstGeom prst="rect">
            <a:avLst/>
          </a:prstGeom>
          <a:noFill/>
        </p:spPr>
        <p:txBody>
          <a:bodyPr wrap="square" rtlCol="0">
            <a:spAutoFit/>
          </a:bodyPr>
          <a:lstStyle/>
          <a:p>
            <a:endParaRPr lang="en-IN" sz="1000" dirty="0"/>
          </a:p>
        </p:txBody>
      </p:sp>
      <p:graphicFrame>
        <p:nvGraphicFramePr>
          <p:cNvPr id="6" name="Table 5"/>
          <p:cNvGraphicFramePr>
            <a:graphicFrameLocks noGrp="1"/>
          </p:cNvGraphicFramePr>
          <p:nvPr/>
        </p:nvGraphicFramePr>
        <p:xfrm>
          <a:off x="142844" y="142849"/>
          <a:ext cx="8786876" cy="6572298"/>
        </p:xfrm>
        <a:graphic>
          <a:graphicData uri="http://schemas.openxmlformats.org/drawingml/2006/table">
            <a:tbl>
              <a:tblPr firstRow="1" bandRow="1">
                <a:tableStyleId>{F5AB1C69-6EDB-4FF4-983F-18BD219EF322}</a:tableStyleId>
              </a:tblPr>
              <a:tblGrid>
                <a:gridCol w="642941"/>
                <a:gridCol w="1428760"/>
                <a:gridCol w="2428892"/>
                <a:gridCol w="1357322"/>
                <a:gridCol w="1357322"/>
                <a:gridCol w="857256"/>
                <a:gridCol w="714383"/>
              </a:tblGrid>
              <a:tr h="631106">
                <a:tc>
                  <a:txBody>
                    <a:bodyPr/>
                    <a:lstStyle/>
                    <a:p>
                      <a:pPr marL="318770">
                        <a:lnSpc>
                          <a:spcPct val="107000"/>
                        </a:lnSpc>
                        <a:spcAft>
                          <a:spcPts val="0"/>
                        </a:spcAft>
                      </a:pPr>
                      <a:endParaRPr lang="en-IN" sz="1200" dirty="0">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endParaRPr lang="en-IN" sz="1200">
                        <a:latin typeface="Comic Sans MS"/>
                        <a:ea typeface="Calibri"/>
                        <a:cs typeface="Times New Roman"/>
                      </a:endParaRPr>
                    </a:p>
                  </a:txBody>
                  <a:tcPr marL="68580" marR="68580" marT="0" marB="0">
                    <a:solidFill>
                      <a:schemeClr val="bg1">
                        <a:lumMod val="95000"/>
                      </a:schemeClr>
                    </a:solidFill>
                  </a:tcPr>
                </a:tc>
                <a:tc>
                  <a:txBody>
                    <a:bodyPr/>
                    <a:lstStyle/>
                    <a:p>
                      <a:pPr algn="ctr">
                        <a:lnSpc>
                          <a:spcPct val="107000"/>
                        </a:lnSpc>
                        <a:spcAft>
                          <a:spcPts val="0"/>
                        </a:spcAft>
                      </a:pPr>
                      <a:endParaRPr lang="en-IN" sz="1200" b="0" dirty="0" smtClean="0">
                        <a:solidFill>
                          <a:schemeClr val="tx1"/>
                        </a:solidFill>
                        <a:highlight>
                          <a:srgbClr val="FFFF00"/>
                        </a:highlight>
                        <a:latin typeface="Comic Sans MS"/>
                        <a:ea typeface="Calibri"/>
                        <a:cs typeface="Times New Roman"/>
                      </a:endParaRPr>
                    </a:p>
                    <a:p>
                      <a:pPr algn="ctr">
                        <a:lnSpc>
                          <a:spcPct val="107000"/>
                        </a:lnSpc>
                        <a:spcAft>
                          <a:spcPts val="0"/>
                        </a:spcAft>
                      </a:pPr>
                      <a:r>
                        <a:rPr lang="en-IN" sz="1200" b="1" dirty="0" smtClean="0">
                          <a:solidFill>
                            <a:schemeClr val="tx1"/>
                          </a:solidFill>
                          <a:highlight>
                            <a:srgbClr val="FFFF00"/>
                          </a:highlight>
                          <a:latin typeface="Comic Sans MS"/>
                          <a:ea typeface="Calibri"/>
                          <a:cs typeface="Times New Roman"/>
                        </a:rPr>
                        <a:t>BREAKER </a:t>
                      </a:r>
                      <a:r>
                        <a:rPr lang="en-IN" sz="1200" b="1" dirty="0">
                          <a:solidFill>
                            <a:schemeClr val="tx1"/>
                          </a:solidFill>
                          <a:highlight>
                            <a:srgbClr val="FFFF00"/>
                          </a:highlight>
                          <a:latin typeface="Comic Sans MS"/>
                          <a:ea typeface="Calibri"/>
                          <a:cs typeface="Times New Roman"/>
                        </a:rPr>
                        <a:t>ACCESSORIES</a:t>
                      </a:r>
                      <a:endParaRPr lang="en-IN" sz="1200" b="1"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endParaRPr lang="en-IN" sz="1200">
                        <a:latin typeface="Comic Sans MS"/>
                        <a:ea typeface="Calibri"/>
                        <a:cs typeface="Times New Roman"/>
                      </a:endParaRPr>
                    </a:p>
                  </a:txBody>
                  <a:tcPr marL="68580" marR="68580" marT="0" marB="0">
                    <a:solidFill>
                      <a:schemeClr val="bg1">
                        <a:lumMod val="95000"/>
                      </a:schemeClr>
                    </a:solidFill>
                  </a:tcPr>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solidFill>
                      <a:schemeClr val="bg1">
                        <a:lumMod val="95000"/>
                      </a:schemeClr>
                    </a:solidFill>
                  </a:tcPr>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solidFill>
                      <a:schemeClr val="bg1">
                        <a:lumMod val="95000"/>
                      </a:schemeClr>
                    </a:solidFill>
                  </a:tcPr>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solidFill>
                      <a:schemeClr val="bg1">
                        <a:lumMod val="95000"/>
                      </a:schemeClr>
                    </a:solidFill>
                  </a:tcPr>
                </a:tc>
              </a:tr>
              <a:tr h="631106">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49</a:t>
                      </a:r>
                      <a:endParaRPr lang="en-IN" sz="1200" dirty="0">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12BR-054-CH</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CHARGING HANDLE</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Ø16x390 lg mm</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1</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solidFill>
                      <a:schemeClr val="bg1">
                        <a:lumMod val="95000"/>
                      </a:schemeClr>
                    </a:solidFill>
                  </a:tcPr>
                </a:tc>
              </a:tr>
              <a:tr h="631106">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50</a:t>
                      </a:r>
                      <a:endParaRPr lang="en-IN" sz="1200" dirty="0">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12BR-054-DH</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dirty="0">
                          <a:latin typeface="Comic Sans MS"/>
                          <a:ea typeface="Calibri"/>
                          <a:cs typeface="Times New Roman"/>
                        </a:rPr>
                        <a:t>DOOR HANDLE</a:t>
                      </a:r>
                      <a:endParaRPr lang="en-IN" sz="1200" dirty="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Ø11x141 mm</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2</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solidFill>
                      <a:schemeClr val="bg1">
                        <a:lumMod val="95000"/>
                      </a:schemeClr>
                    </a:solidFill>
                  </a:tcPr>
                </a:tc>
              </a:tr>
              <a:tr h="631106">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51</a:t>
                      </a:r>
                      <a:endParaRPr lang="en-IN" sz="1200" dirty="0">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12BR-055-ASL</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AUXILIARY SWITCH LEVER</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24x73x12 mm</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NYLON</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1</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solidFill>
                      <a:schemeClr val="bg1">
                        <a:lumMod val="95000"/>
                      </a:schemeClr>
                    </a:solidFill>
                  </a:tcPr>
                </a:tc>
              </a:tr>
              <a:tr h="520971">
                <a:tc>
                  <a:txBody>
                    <a:bodyPr/>
                    <a:lstStyle/>
                    <a:p>
                      <a:pPr marL="228600" indent="-228600">
                        <a:lnSpc>
                          <a:spcPct val="107000"/>
                        </a:lnSpc>
                        <a:spcAft>
                          <a:spcPts val="0"/>
                        </a:spcAft>
                        <a:buFont typeface="+mj-lt"/>
                        <a:buNone/>
                      </a:pP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r>
                        <a:rPr lang="en-IN" sz="1200" b="1">
                          <a:highlight>
                            <a:srgbClr val="FFFF00"/>
                          </a:highlight>
                          <a:latin typeface="Comic Sans MS"/>
                          <a:ea typeface="Calibri"/>
                          <a:cs typeface="Times New Roman"/>
                        </a:rPr>
                        <a:t>TRIPPING INTERLOCK ASSEMBLY</a:t>
                      </a:r>
                      <a:endParaRPr lang="en-IN" sz="1200">
                        <a:latin typeface="Calibri"/>
                        <a:ea typeface="Calibri"/>
                        <a:cs typeface="Latha"/>
                      </a:endParaRPr>
                    </a:p>
                  </a:txBody>
                  <a:tcPr marL="68580" marR="68580" marT="0" marB="0"/>
                </a:tc>
                <a:tc>
                  <a:txBody>
                    <a:bodyPr/>
                    <a:lstStyle/>
                    <a:p>
                      <a:pP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tc>
              </a:tr>
              <a:tr h="478255">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52</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12BR-056-TIR</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TRIPPING INTERLOCK ROD</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12x12 SQx855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1</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565359">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53</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12BR-058-WFTI</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WHEEL FOR TRIPPING INTERLOCK</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Ø45x25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NYLON</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2</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565359">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54</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12BR-059-PNFTI</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SS PIN FOR TRIPPING INTERLOCK</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10x52 lg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SS</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1</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353349">
                <a:tc>
                  <a:txBody>
                    <a:bodyPr/>
                    <a:lstStyle/>
                    <a:p>
                      <a:pPr marL="228600" indent="-228600">
                        <a:lnSpc>
                          <a:spcPct val="107000"/>
                        </a:lnSpc>
                        <a:spcAft>
                          <a:spcPts val="0"/>
                        </a:spcAft>
                        <a:buFont typeface="+mj-lt"/>
                        <a:buNone/>
                      </a:pP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r>
                        <a:rPr lang="en-IN" sz="1200" b="1">
                          <a:highlight>
                            <a:srgbClr val="FFFF00"/>
                          </a:highlight>
                          <a:latin typeface="Comic Sans MS"/>
                          <a:ea typeface="Calibri"/>
                          <a:cs typeface="Times New Roman"/>
                        </a:rPr>
                        <a:t>SCREWROD ASSEMBLY</a:t>
                      </a:r>
                      <a:endParaRPr lang="en-IN" sz="1200">
                        <a:latin typeface="Calibri"/>
                        <a:ea typeface="Calibri"/>
                        <a:cs typeface="Latha"/>
                      </a:endParaRPr>
                    </a:p>
                  </a:txBody>
                  <a:tcPr marL="68580" marR="68580" marT="0" marB="0"/>
                </a:tc>
                <a:tc>
                  <a:txBody>
                    <a:bodyPr/>
                    <a:lstStyle/>
                    <a:p>
                      <a:pP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tc>
              </a:tr>
              <a:tr h="520971">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55</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12BR-060-WARH</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WA OF RACK IN/OUT HANDLE</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Ø12x900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1</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520971">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56</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12BR-060-01-SR</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SCREWROD</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360x Ø30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1</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522639">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57</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12BR-061-NB</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NUT BLOCK FOR SCREWROD</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76x76x16mm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1</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dirty="0">
                          <a:latin typeface="Comic Sans MS"/>
                          <a:ea typeface="Calibri"/>
                          <a:cs typeface="Times New Roman"/>
                        </a:rPr>
                        <a:t>NO’S</a:t>
                      </a:r>
                      <a:endParaRPr lang="en-IN" sz="1200" dirty="0">
                        <a:latin typeface="Calibri"/>
                        <a:ea typeface="Calibri"/>
                        <a:cs typeface="Latha"/>
                      </a:endParaRPr>
                    </a:p>
                  </a:txBody>
                  <a:tcPr marL="68580" marR="68580" marT="0" marB="0"/>
                </a:tc>
              </a:tr>
            </a:tbl>
          </a:graphicData>
        </a:graphic>
      </p:graphicFrame>
      <p:sp>
        <p:nvSpPr>
          <p:cNvPr id="7" name="Slide Number Placeholder 6"/>
          <p:cNvSpPr>
            <a:spLocks noGrp="1"/>
          </p:cNvSpPr>
          <p:nvPr>
            <p:ph type="sldNum" sz="quarter" idx="12"/>
          </p:nvPr>
        </p:nvSpPr>
        <p:spPr/>
        <p:txBody>
          <a:bodyPr/>
          <a:lstStyle/>
          <a:p>
            <a:fld id="{5E305930-9F17-47B2-A747-CE4A2471843A}" type="slidenum">
              <a:rPr lang="en-IN" smtClean="0"/>
              <a:pPr/>
              <a:t>8</a:t>
            </a:fld>
            <a:endParaRPr lang="en-IN" dirty="0"/>
          </a:p>
        </p:txBody>
      </p:sp>
    </p:spTree>
  </p:cSld>
  <p:clrMapOvr>
    <a:masterClrMapping/>
  </p:clrMapOvr>
  <p:transition>
    <p:pull dir="d"/>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HELICOIL</a:t>
            </a:r>
            <a:endParaRPr lang="en-IN" sz="4000" dirty="0"/>
          </a:p>
        </p:txBody>
      </p:sp>
      <p:pic>
        <p:nvPicPr>
          <p:cNvPr id="4" name="Content Placeholder 3" descr="W.A OF MAIN SHAFT.JPG"/>
          <p:cNvPicPr>
            <a:picLocks noGrp="1" noChangeAspect="1"/>
          </p:cNvPicPr>
          <p:nvPr>
            <p:ph idx="1"/>
          </p:nvPr>
        </p:nvPicPr>
        <p:blipFill>
          <a:blip r:embed="rId2" cstate="print">
            <a:lum bright="-10000"/>
          </a:blip>
          <a:srcRect l="28571" t="22857" r="11429" b="22857"/>
          <a:stretch>
            <a:fillRect/>
          </a:stretch>
        </p:blipFill>
        <p:spPr>
          <a:xfrm>
            <a:off x="2571736" y="1071546"/>
            <a:ext cx="4000528" cy="2214578"/>
          </a:xfrm>
          <a:solidFill>
            <a:schemeClr val="tx1">
              <a:lumMod val="85000"/>
              <a:lumOff val="15000"/>
            </a:schemeClr>
          </a:solidFill>
          <a:ln w="76200">
            <a:solidFill>
              <a:srgbClr val="1A743C"/>
            </a:solidFill>
          </a:ln>
        </p:spPr>
      </p:pic>
      <p:sp>
        <p:nvSpPr>
          <p:cNvPr id="5" name="TextBox 4"/>
          <p:cNvSpPr txBox="1"/>
          <p:nvPr/>
        </p:nvSpPr>
        <p:spPr>
          <a:xfrm>
            <a:off x="857224" y="3929066"/>
            <a:ext cx="7286676" cy="4662815"/>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A Helicoil is a coiled-wire type of thread repair insert used to create internal screw threads to accommodate standard-sized fasteners.</a:t>
            </a:r>
          </a:p>
          <a:p>
            <a:pPr>
              <a:lnSpc>
                <a:spcPct val="150000"/>
              </a:lnSpc>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a:latin typeface="Comic Sans MS" pitchFamily="66" charset="0"/>
            </a:endParaRPr>
          </a:p>
        </p:txBody>
      </p:sp>
      <p:sp>
        <p:nvSpPr>
          <p:cNvPr id="6" name="Slide Number Placeholder 5"/>
          <p:cNvSpPr>
            <a:spLocks noGrp="1"/>
          </p:cNvSpPr>
          <p:nvPr>
            <p:ph type="sldNum" sz="quarter" idx="12"/>
          </p:nvPr>
        </p:nvSpPr>
        <p:spPr/>
        <p:txBody>
          <a:bodyPr/>
          <a:lstStyle/>
          <a:p>
            <a:fld id="{5E305930-9F17-47B2-A747-CE4A2471843A}" type="slidenum">
              <a:rPr lang="en-IN" smtClean="0"/>
              <a:pPr/>
              <a:t>80</a:t>
            </a:fld>
            <a:endParaRPr lang="en-IN" dirty="0"/>
          </a:p>
        </p:txBody>
      </p:sp>
    </p:spTree>
  </p:cSld>
  <p:clrMapOvr>
    <a:masterClrMapping/>
  </p:clrMapOvr>
  <p:transition>
    <p:pull dir="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ALLEN </a:t>
            </a:r>
            <a:r>
              <a:rPr lang="en-IN" dirty="0" smtClean="0"/>
              <a:t>BOLT &amp; HEX BOLT -1</a:t>
            </a:r>
            <a:endParaRPr lang="en-IN" sz="4000" dirty="0"/>
          </a:p>
        </p:txBody>
      </p:sp>
      <p:pic>
        <p:nvPicPr>
          <p:cNvPr id="4" name="Content Placeholder 3" descr="W.A OF MAIN SHAFT.JPG"/>
          <p:cNvPicPr>
            <a:picLocks noGrp="1" noChangeAspect="1"/>
          </p:cNvPicPr>
          <p:nvPr>
            <p:ph idx="1"/>
          </p:nvPr>
        </p:nvPicPr>
        <p:blipFill>
          <a:blip r:embed="rId2" cstate="print"/>
          <a:srcRect l="13571" t="22857" r="24286" b="22857"/>
          <a:stretch>
            <a:fillRect/>
          </a:stretch>
        </p:blipFill>
        <p:spPr>
          <a:xfrm>
            <a:off x="857224" y="1214422"/>
            <a:ext cx="3500462" cy="2214578"/>
          </a:xfrm>
          <a:solidFill>
            <a:schemeClr val="tx1">
              <a:lumMod val="85000"/>
              <a:lumOff val="15000"/>
            </a:schemeClr>
          </a:solidFill>
          <a:ln w="76200">
            <a:solidFill>
              <a:srgbClr val="1A743C"/>
            </a:solidFill>
          </a:ln>
        </p:spPr>
      </p:pic>
      <p:sp>
        <p:nvSpPr>
          <p:cNvPr id="5" name="TextBox 4"/>
          <p:cNvSpPr txBox="1"/>
          <p:nvPr/>
        </p:nvSpPr>
        <p:spPr>
          <a:xfrm>
            <a:off x="857224" y="3929066"/>
            <a:ext cx="7286676" cy="5078313"/>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Allen bolt is a bolt with a hexagonal socket in its head that is designed to be used with an Allen wrench.</a:t>
            </a:r>
          </a:p>
          <a:p>
            <a:pPr>
              <a:lnSpc>
                <a:spcPct val="150000"/>
              </a:lnSpc>
              <a:buFont typeface="Arial" pitchFamily="34" charset="0"/>
              <a:buChar char="•"/>
            </a:pPr>
            <a:r>
              <a:rPr lang="en-IN" dirty="0" smtClean="0">
                <a:latin typeface="Comic Sans MS" pitchFamily="66" charset="0"/>
              </a:rPr>
              <a:t>Hex bolts with forged heads are also commonly used as headed anchor bolts.</a:t>
            </a: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smtClean="0">
              <a:latin typeface="Comic Sans MS" pitchFamily="66" charset="0"/>
            </a:endParaRPr>
          </a:p>
          <a:p>
            <a:pPr>
              <a:lnSpc>
                <a:spcPct val="150000"/>
              </a:lnSpc>
              <a:buFont typeface="Arial" pitchFamily="34" charset="0"/>
              <a:buChar char="•"/>
            </a:pPr>
            <a:endParaRPr lang="en-IN" dirty="0">
              <a:latin typeface="Comic Sans MS" pitchFamily="66" charset="0"/>
            </a:endParaRPr>
          </a:p>
        </p:txBody>
      </p:sp>
      <p:sp>
        <p:nvSpPr>
          <p:cNvPr id="6" name="Slide Number Placeholder 5"/>
          <p:cNvSpPr>
            <a:spLocks noGrp="1"/>
          </p:cNvSpPr>
          <p:nvPr>
            <p:ph type="sldNum" sz="quarter" idx="12"/>
          </p:nvPr>
        </p:nvSpPr>
        <p:spPr/>
        <p:txBody>
          <a:bodyPr/>
          <a:lstStyle/>
          <a:p>
            <a:fld id="{5E305930-9F17-47B2-A747-CE4A2471843A}" type="slidenum">
              <a:rPr lang="en-IN" smtClean="0"/>
              <a:pPr/>
              <a:t>81</a:t>
            </a:fld>
            <a:endParaRPr lang="en-IN" dirty="0"/>
          </a:p>
        </p:txBody>
      </p:sp>
      <p:pic>
        <p:nvPicPr>
          <p:cNvPr id="7" name="Content Placeholder 3" descr="W.A OF MAIN SHAFT.JPG"/>
          <p:cNvPicPr>
            <a:picLocks noChangeAspect="1"/>
          </p:cNvPicPr>
          <p:nvPr/>
        </p:nvPicPr>
        <p:blipFill>
          <a:blip r:embed="rId3" cstate="print"/>
          <a:srcRect l="15714" r="13572"/>
          <a:stretch>
            <a:fillRect/>
          </a:stretch>
        </p:blipFill>
        <p:spPr>
          <a:xfrm>
            <a:off x="4429124" y="1214422"/>
            <a:ext cx="3929090" cy="2214578"/>
          </a:xfrm>
          <a:prstGeom prst="rect">
            <a:avLst/>
          </a:prstGeom>
          <a:solidFill>
            <a:schemeClr val="tx1">
              <a:lumMod val="85000"/>
              <a:lumOff val="15000"/>
            </a:schemeClr>
          </a:solidFill>
          <a:ln w="76200">
            <a:solidFill>
              <a:srgbClr val="1A743C"/>
            </a:solidFill>
          </a:ln>
        </p:spPr>
      </p:pic>
    </p:spTree>
  </p:cSld>
  <p:clrMapOvr>
    <a:masterClrMapping/>
  </p:clrMapOvr>
  <p:transition>
    <p:pull di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305930-9F17-47B2-A747-CE4A2471843A}" type="slidenum">
              <a:rPr lang="en-IN" smtClean="0"/>
              <a:pPr/>
              <a:t>82</a:t>
            </a:fld>
            <a:endParaRPr lang="en-IN" dirty="0"/>
          </a:p>
        </p:txBody>
      </p:sp>
      <p:graphicFrame>
        <p:nvGraphicFramePr>
          <p:cNvPr id="3" name="Table 2"/>
          <p:cNvGraphicFramePr>
            <a:graphicFrameLocks noGrp="1"/>
          </p:cNvGraphicFramePr>
          <p:nvPr/>
        </p:nvGraphicFramePr>
        <p:xfrm>
          <a:off x="357158" y="285728"/>
          <a:ext cx="8429684" cy="3243290"/>
        </p:xfrm>
        <a:graphic>
          <a:graphicData uri="http://schemas.openxmlformats.org/drawingml/2006/table">
            <a:tbl>
              <a:tblPr firstRow="1" bandRow="1">
                <a:tableStyleId>{F5AB1C69-6EDB-4FF4-983F-18BD219EF322}</a:tableStyleId>
              </a:tblPr>
              <a:tblGrid>
                <a:gridCol w="4214842"/>
                <a:gridCol w="4214842"/>
              </a:tblGrid>
              <a:tr h="648658">
                <a:tc>
                  <a:txBody>
                    <a:bodyPr/>
                    <a:lstStyle/>
                    <a:p>
                      <a:pPr algn="ctr"/>
                      <a:r>
                        <a:rPr lang="en-IN" sz="3200" dirty="0" smtClean="0">
                          <a:solidFill>
                            <a:schemeClr val="tx1"/>
                          </a:solidFill>
                          <a:latin typeface="Comic Sans MS" pitchFamily="66" charset="0"/>
                        </a:rPr>
                        <a:t>S</a:t>
                      </a:r>
                      <a:r>
                        <a:rPr lang="en-IN" sz="2800" dirty="0" smtClean="0">
                          <a:solidFill>
                            <a:schemeClr val="tx1"/>
                          </a:solidFill>
                          <a:latin typeface="Comic Sans MS" pitchFamily="66" charset="0"/>
                        </a:rPr>
                        <a:t>IZE(MX)</a:t>
                      </a:r>
                      <a:endParaRPr lang="en-IN" sz="2800" dirty="0">
                        <a:solidFill>
                          <a:schemeClr val="tx1"/>
                        </a:solidFill>
                        <a:latin typeface="Comic Sans MS" pitchFamily="66" charset="0"/>
                      </a:endParaRPr>
                    </a:p>
                  </a:txBody>
                  <a:tcPr/>
                </a:tc>
                <a:tc>
                  <a:txBody>
                    <a:bodyPr/>
                    <a:lstStyle/>
                    <a:p>
                      <a:pPr algn="ctr"/>
                      <a:r>
                        <a:rPr lang="en-IN" sz="2800" dirty="0" smtClean="0">
                          <a:solidFill>
                            <a:schemeClr val="tx1"/>
                          </a:solidFill>
                          <a:latin typeface="Comic Sans MS" pitchFamily="66" charset="0"/>
                        </a:rPr>
                        <a:t>GRADE</a:t>
                      </a:r>
                      <a:endParaRPr lang="en-IN" sz="2800" dirty="0">
                        <a:solidFill>
                          <a:schemeClr val="tx1"/>
                        </a:solidFill>
                        <a:latin typeface="Comic Sans MS" pitchFamily="66" charset="0"/>
                      </a:endParaRPr>
                    </a:p>
                  </a:txBody>
                  <a:tcPr/>
                </a:tc>
              </a:tr>
              <a:tr h="648658">
                <a:tc>
                  <a:txBody>
                    <a:bodyPr/>
                    <a:lstStyle/>
                    <a:p>
                      <a:pPr algn="ctr"/>
                      <a:r>
                        <a:rPr lang="en-IN" sz="2000" dirty="0" smtClean="0">
                          <a:solidFill>
                            <a:schemeClr val="tx1"/>
                          </a:solidFill>
                          <a:latin typeface="Comic Sans MS" pitchFamily="66" charset="0"/>
                        </a:rPr>
                        <a:t>4MM</a:t>
                      </a:r>
                    </a:p>
                  </a:txBody>
                  <a:tcPr/>
                </a:tc>
                <a:tc>
                  <a:txBody>
                    <a:bodyPr/>
                    <a:lstStyle/>
                    <a:p>
                      <a:pPr algn="ctr"/>
                      <a:r>
                        <a:rPr lang="en-IN" sz="2000" dirty="0" smtClean="0">
                          <a:solidFill>
                            <a:schemeClr val="tx1"/>
                          </a:solidFill>
                          <a:latin typeface="Comic Sans MS" pitchFamily="66" charset="0"/>
                        </a:rPr>
                        <a:t>4.4 GRADE M.S PLATED</a:t>
                      </a:r>
                      <a:endParaRPr lang="en-IN" sz="2000" dirty="0">
                        <a:solidFill>
                          <a:schemeClr val="tx1"/>
                        </a:solidFill>
                        <a:latin typeface="Comic Sans MS" pitchFamily="66" charset="0"/>
                      </a:endParaRPr>
                    </a:p>
                  </a:txBody>
                  <a:tcPr/>
                </a:tc>
              </a:tr>
              <a:tr h="648658">
                <a:tc>
                  <a:txBody>
                    <a:bodyPr/>
                    <a:lstStyle/>
                    <a:p>
                      <a:pPr algn="ctr"/>
                      <a:r>
                        <a:rPr lang="en-IN" sz="2000" dirty="0" smtClean="0">
                          <a:solidFill>
                            <a:schemeClr val="tx1"/>
                          </a:solidFill>
                          <a:latin typeface="Comic Sans MS" pitchFamily="66" charset="0"/>
                        </a:rPr>
                        <a:t>5MM</a:t>
                      </a:r>
                      <a:endParaRPr lang="en-IN" sz="2000" dirty="0">
                        <a:solidFill>
                          <a:schemeClr val="tx1"/>
                        </a:solidFill>
                        <a:latin typeface="Comic Sans MS" pitchFamily="66" charset="0"/>
                      </a:endParaRPr>
                    </a:p>
                  </a:txBody>
                  <a:tcPr/>
                </a:tc>
                <a:tc>
                  <a:txBody>
                    <a:bodyPr/>
                    <a:lstStyle/>
                    <a:p>
                      <a:pPr algn="ctr"/>
                      <a:r>
                        <a:rPr lang="en-IN" sz="2000" dirty="0" smtClean="0">
                          <a:solidFill>
                            <a:schemeClr val="tx1"/>
                          </a:solidFill>
                          <a:latin typeface="Comic Sans MS" pitchFamily="66" charset="0"/>
                        </a:rPr>
                        <a:t>AS ABOVE</a:t>
                      </a:r>
                      <a:endParaRPr lang="en-IN" sz="2000" dirty="0">
                        <a:solidFill>
                          <a:schemeClr val="tx1"/>
                        </a:solidFill>
                        <a:latin typeface="Comic Sans MS" pitchFamily="66" charset="0"/>
                      </a:endParaRPr>
                    </a:p>
                  </a:txBody>
                  <a:tcPr/>
                </a:tc>
              </a:tr>
              <a:tr h="648658">
                <a:tc>
                  <a:txBody>
                    <a:bodyPr/>
                    <a:lstStyle/>
                    <a:p>
                      <a:pPr algn="ctr"/>
                      <a:r>
                        <a:rPr lang="en-IN" sz="2000" dirty="0" smtClean="0">
                          <a:solidFill>
                            <a:schemeClr val="tx1"/>
                          </a:solidFill>
                          <a:latin typeface="Comic Sans MS" pitchFamily="66" charset="0"/>
                        </a:rPr>
                        <a:t>6MM</a:t>
                      </a:r>
                      <a:endParaRPr lang="en-IN" sz="2000" dirty="0">
                        <a:solidFill>
                          <a:schemeClr val="tx1"/>
                        </a:solidFill>
                        <a:latin typeface="Comic Sans MS" pitchFamily="66" charset="0"/>
                      </a:endParaRPr>
                    </a:p>
                  </a:txBody>
                  <a:tcPr/>
                </a:tc>
                <a:tc>
                  <a:txBody>
                    <a:bodyPr/>
                    <a:lstStyle/>
                    <a:p>
                      <a:pPr algn="ctr"/>
                      <a:r>
                        <a:rPr lang="en-IN" sz="2000" dirty="0" smtClean="0">
                          <a:solidFill>
                            <a:schemeClr val="tx1"/>
                          </a:solidFill>
                          <a:latin typeface="Comic Sans MS" pitchFamily="66" charset="0"/>
                        </a:rPr>
                        <a:t>AS ABOVE</a:t>
                      </a:r>
                      <a:endParaRPr lang="en-IN" sz="2000" dirty="0">
                        <a:solidFill>
                          <a:schemeClr val="tx1"/>
                        </a:solidFill>
                        <a:latin typeface="Comic Sans MS" pitchFamily="66" charset="0"/>
                      </a:endParaRPr>
                    </a:p>
                  </a:txBody>
                  <a:tcPr/>
                </a:tc>
              </a:tr>
              <a:tr h="648658">
                <a:tc>
                  <a:txBody>
                    <a:bodyPr/>
                    <a:lstStyle/>
                    <a:p>
                      <a:pPr algn="ctr"/>
                      <a:r>
                        <a:rPr lang="en-IN" sz="2000" dirty="0" smtClean="0">
                          <a:solidFill>
                            <a:schemeClr val="tx1"/>
                          </a:solidFill>
                          <a:latin typeface="Comic Sans MS" pitchFamily="66" charset="0"/>
                        </a:rPr>
                        <a:t>8 &amp; ABOVE</a:t>
                      </a:r>
                      <a:endParaRPr lang="en-IN" sz="2000" dirty="0">
                        <a:solidFill>
                          <a:schemeClr val="tx1"/>
                        </a:solidFill>
                        <a:latin typeface="Comic Sans MS" pitchFamily="66" charset="0"/>
                      </a:endParaRPr>
                    </a:p>
                  </a:txBody>
                  <a:tcPr/>
                </a:tc>
                <a:tc>
                  <a:txBody>
                    <a:bodyPr/>
                    <a:lstStyle/>
                    <a:p>
                      <a:pPr algn="ctr"/>
                      <a:r>
                        <a:rPr lang="en-IN" sz="2000" dirty="0" smtClean="0">
                          <a:solidFill>
                            <a:schemeClr val="tx1"/>
                          </a:solidFill>
                          <a:latin typeface="Comic Sans MS" pitchFamily="66" charset="0"/>
                        </a:rPr>
                        <a:t>HT 8.8 GRADE M.S PLATED</a:t>
                      </a:r>
                      <a:endParaRPr lang="en-IN" sz="2000" dirty="0">
                        <a:solidFill>
                          <a:schemeClr val="tx1"/>
                        </a:solidFill>
                        <a:latin typeface="Comic Sans MS" pitchFamily="66" charset="0"/>
                      </a:endParaRPr>
                    </a:p>
                  </a:txBody>
                  <a:tcPr/>
                </a:tc>
              </a:tr>
            </a:tbl>
          </a:graphicData>
        </a:graphic>
      </p:graphicFrame>
      <p:sp>
        <p:nvSpPr>
          <p:cNvPr id="4" name="TextBox 3"/>
          <p:cNvSpPr txBox="1"/>
          <p:nvPr/>
        </p:nvSpPr>
        <p:spPr>
          <a:xfrm>
            <a:off x="571472" y="3857628"/>
            <a:ext cx="7643866" cy="1477328"/>
          </a:xfrm>
          <a:prstGeom prst="rect">
            <a:avLst/>
          </a:prstGeom>
          <a:noFill/>
        </p:spPr>
        <p:txBody>
          <a:bodyPr wrap="square" rtlCol="0">
            <a:spAutoFit/>
          </a:bodyPr>
          <a:lstStyle/>
          <a:p>
            <a:pPr>
              <a:buFont typeface="Arial" pitchFamily="34" charset="0"/>
              <a:buChar char="•"/>
            </a:pPr>
            <a:r>
              <a:rPr lang="en-IN" dirty="0" smtClean="0"/>
              <a:t> </a:t>
            </a:r>
            <a:r>
              <a:rPr lang="en-IN" dirty="0" smtClean="0">
                <a:latin typeface="Comic Sans MS" pitchFamily="66" charset="0"/>
              </a:rPr>
              <a:t>The first digit relates to the ultimate strength of the material, </a:t>
            </a:r>
            <a:r>
              <a:rPr lang="en-IN" dirty="0" smtClean="0">
                <a:latin typeface="Comic Sans MS" pitchFamily="66" charset="0"/>
              </a:rPr>
              <a:t>while </a:t>
            </a:r>
            <a:r>
              <a:rPr lang="en-IN" dirty="0" smtClean="0">
                <a:latin typeface="Comic Sans MS" pitchFamily="66" charset="0"/>
              </a:rPr>
              <a:t>the second is the ratio of yield stress to ultimate strength. </a:t>
            </a:r>
            <a:endParaRPr lang="en-IN" dirty="0" smtClean="0">
              <a:latin typeface="Comic Sans MS" pitchFamily="66" charset="0"/>
            </a:endParaRPr>
          </a:p>
          <a:p>
            <a:pPr>
              <a:buFont typeface="Arial" pitchFamily="34" charset="0"/>
              <a:buChar char="•"/>
            </a:pPr>
            <a:r>
              <a:rPr lang="en-IN" dirty="0" smtClean="0">
                <a:latin typeface="Comic Sans MS" pitchFamily="66" charset="0"/>
              </a:rPr>
              <a:t>Thus </a:t>
            </a:r>
            <a:r>
              <a:rPr lang="en-IN" dirty="0" smtClean="0">
                <a:latin typeface="Comic Sans MS" pitchFamily="66" charset="0"/>
              </a:rPr>
              <a:t>grade </a:t>
            </a:r>
            <a:r>
              <a:rPr lang="en-IN" dirty="0" smtClean="0">
                <a:latin typeface="Comic Sans MS" pitchFamily="66" charset="0"/>
              </a:rPr>
              <a:t>4.4 </a:t>
            </a:r>
            <a:r>
              <a:rPr lang="en-IN" dirty="0" smtClean="0">
                <a:latin typeface="Comic Sans MS" pitchFamily="66" charset="0"/>
              </a:rPr>
              <a:t>bolts have an ultimate material strength of </a:t>
            </a:r>
            <a:r>
              <a:rPr lang="en-IN" dirty="0" smtClean="0">
                <a:latin typeface="Comic Sans MS" pitchFamily="66" charset="0"/>
              </a:rPr>
              <a:t>400N/mm</a:t>
            </a:r>
            <a:r>
              <a:rPr lang="en-IN" baseline="30000" dirty="0" smtClean="0">
                <a:latin typeface="Comic Sans MS" pitchFamily="66" charset="0"/>
              </a:rPr>
              <a:t>2</a:t>
            </a:r>
            <a:r>
              <a:rPr lang="en-IN" dirty="0" smtClean="0">
                <a:latin typeface="Comic Sans MS" pitchFamily="66" charset="0"/>
              </a:rPr>
              <a:t> and </a:t>
            </a:r>
            <a:r>
              <a:rPr lang="en-IN" dirty="0" smtClean="0">
                <a:latin typeface="Comic Sans MS" pitchFamily="66" charset="0"/>
              </a:rPr>
              <a:t>the </a:t>
            </a:r>
            <a:r>
              <a:rPr lang="en-IN" dirty="0" smtClean="0">
                <a:latin typeface="Comic Sans MS" pitchFamily="66" charset="0"/>
              </a:rPr>
              <a:t>yield stress </a:t>
            </a:r>
            <a:r>
              <a:rPr lang="en-IN" dirty="0" smtClean="0">
                <a:latin typeface="Comic Sans MS" pitchFamily="66" charset="0"/>
              </a:rPr>
              <a:t>is </a:t>
            </a:r>
            <a:r>
              <a:rPr lang="en-IN" dirty="0" smtClean="0">
                <a:latin typeface="Comic Sans MS" pitchFamily="66" charset="0"/>
              </a:rPr>
              <a:t>40</a:t>
            </a:r>
            <a:r>
              <a:rPr lang="en-IN" dirty="0" smtClean="0">
                <a:latin typeface="Comic Sans MS" pitchFamily="66" charset="0"/>
              </a:rPr>
              <a:t>% of the ultimate strength. </a:t>
            </a:r>
            <a:endParaRPr lang="en-IN" dirty="0" smtClean="0">
              <a:latin typeface="Comic Sans MS" pitchFamily="66" charset="0"/>
            </a:endParaRPr>
          </a:p>
          <a:p>
            <a:pPr>
              <a:buFont typeface="Arial" pitchFamily="34" charset="0"/>
              <a:buChar char="•"/>
            </a:pPr>
            <a:r>
              <a:rPr lang="en-IN" dirty="0" smtClean="0">
                <a:latin typeface="Comic Sans MS" pitchFamily="66" charset="0"/>
              </a:rPr>
              <a:t>It has Zinc yellow coating to resist corrosion.</a:t>
            </a:r>
            <a:endParaRPr lang="en-IN" dirty="0">
              <a:latin typeface="Comic Sans MS" pitchFamily="66" charset="0"/>
            </a:endParaRPr>
          </a:p>
        </p:txBody>
      </p:sp>
    </p:spTree>
  </p:cSld>
  <p:clrMapOvr>
    <a:masterClrMapping/>
  </p:clrMapOvr>
  <p:transition>
    <p:pull di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4000" dirty="0" smtClean="0"/>
              <a:t>MECHANISM</a:t>
            </a:r>
            <a:endParaRPr lang="en-IN" sz="4000" dirty="0"/>
          </a:p>
        </p:txBody>
      </p:sp>
      <p:pic>
        <p:nvPicPr>
          <p:cNvPr id="4" name="Content Placeholder 3" descr="W.A OF MAIN SHAFT.JPG"/>
          <p:cNvPicPr>
            <a:picLocks noGrp="1" noChangeAspect="1"/>
          </p:cNvPicPr>
          <p:nvPr>
            <p:ph idx="1"/>
          </p:nvPr>
        </p:nvPicPr>
        <p:blipFill>
          <a:blip r:embed="rId2" cstate="print"/>
          <a:srcRect l="17544" t="9302" b="4651"/>
          <a:stretch>
            <a:fillRect/>
          </a:stretch>
        </p:blipFill>
        <p:spPr>
          <a:xfrm>
            <a:off x="2643174" y="1000108"/>
            <a:ext cx="3643338" cy="2928958"/>
          </a:xfrm>
          <a:solidFill>
            <a:schemeClr val="tx1">
              <a:lumMod val="85000"/>
              <a:lumOff val="15000"/>
            </a:schemeClr>
          </a:solidFill>
          <a:ln w="76200">
            <a:solidFill>
              <a:srgbClr val="1A743C"/>
            </a:solidFill>
          </a:ln>
        </p:spPr>
      </p:pic>
      <p:sp>
        <p:nvSpPr>
          <p:cNvPr id="5" name="TextBox 4"/>
          <p:cNvSpPr txBox="1"/>
          <p:nvPr/>
        </p:nvSpPr>
        <p:spPr>
          <a:xfrm>
            <a:off x="857224" y="3929066"/>
            <a:ext cx="7286676" cy="3554819"/>
          </a:xfrm>
          <a:prstGeom prst="rect">
            <a:avLst/>
          </a:prstGeom>
          <a:noFill/>
        </p:spPr>
        <p:txBody>
          <a:bodyPr wrap="square" rtlCol="0">
            <a:spAutoFit/>
          </a:bodyPr>
          <a:lstStyle/>
          <a:p>
            <a:pPr>
              <a:lnSpc>
                <a:spcPct val="150000"/>
              </a:lnSpc>
            </a:pPr>
            <a:endParaRPr lang="en-IN" dirty="0" smtClean="0">
              <a:latin typeface="Comic Sans MS" pitchFamily="66" charset="0"/>
            </a:endParaRPr>
          </a:p>
          <a:p>
            <a:pPr>
              <a:lnSpc>
                <a:spcPct val="150000"/>
              </a:lnSpc>
              <a:buFont typeface="Arial" pitchFamily="34" charset="0"/>
              <a:buChar char="•"/>
            </a:pPr>
            <a:r>
              <a:rPr lang="en-IN" dirty="0" smtClean="0">
                <a:latin typeface="Comic Sans MS" pitchFamily="66" charset="0"/>
              </a:rPr>
              <a:t>It is the spring charge mechanism for vacuum circuit breaker. It has a mechanism to charge the coil and to trip the breaker.</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83</a:t>
            </a:fld>
            <a:endParaRPr lang="en-IN" dirty="0"/>
          </a:p>
        </p:txBody>
      </p:sp>
    </p:spTree>
  </p:cSld>
  <p:clrMapOvr>
    <a:masterClrMapping/>
  </p:clrMapOvr>
  <p:transition>
    <p:pull dir="d"/>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sz="4000" dirty="0" smtClean="0"/>
              <a:t>Al. PUSH BUTTON &amp; </a:t>
            </a:r>
            <a:r>
              <a:rPr lang="en-IN" dirty="0" smtClean="0"/>
              <a:t>MS PUSH BUTON WITH M.S HOLLOW BUSH</a:t>
            </a:r>
            <a:r>
              <a:rPr lang="en-IN" sz="4000" dirty="0" smtClean="0"/>
              <a:t> </a:t>
            </a:r>
            <a:endParaRPr lang="en-IN" sz="4000" dirty="0"/>
          </a:p>
        </p:txBody>
      </p:sp>
      <p:pic>
        <p:nvPicPr>
          <p:cNvPr id="4" name="Content Placeholder 3" descr="W.A OF MAIN SHAFT.JPG"/>
          <p:cNvPicPr>
            <a:picLocks noGrp="1" noChangeAspect="1"/>
          </p:cNvPicPr>
          <p:nvPr>
            <p:ph idx="1"/>
          </p:nvPr>
        </p:nvPicPr>
        <p:blipFill>
          <a:blip r:embed="rId2" cstate="print"/>
          <a:stretch>
            <a:fillRect/>
          </a:stretch>
        </p:blipFill>
        <p:spPr>
          <a:xfrm>
            <a:off x="1428728" y="1357298"/>
            <a:ext cx="3071834" cy="2643206"/>
          </a:xfrm>
          <a:solidFill>
            <a:schemeClr val="tx1">
              <a:lumMod val="85000"/>
              <a:lumOff val="15000"/>
            </a:schemeClr>
          </a:solidFill>
          <a:ln w="76200">
            <a:solidFill>
              <a:srgbClr val="1A743C"/>
            </a:solidFill>
          </a:ln>
        </p:spPr>
      </p:pic>
      <p:sp>
        <p:nvSpPr>
          <p:cNvPr id="5" name="TextBox 4"/>
          <p:cNvSpPr txBox="1"/>
          <p:nvPr/>
        </p:nvSpPr>
        <p:spPr>
          <a:xfrm>
            <a:off x="857224" y="4143380"/>
            <a:ext cx="7286676" cy="4801314"/>
          </a:xfrm>
          <a:prstGeom prst="rect">
            <a:avLst/>
          </a:prstGeom>
          <a:noFill/>
        </p:spPr>
        <p:txBody>
          <a:bodyPr wrap="square" rtlCol="0">
            <a:spAutoFit/>
          </a:bodyPr>
          <a:lstStyle/>
          <a:p>
            <a:pPr>
              <a:lnSpc>
                <a:spcPct val="150000"/>
              </a:lnSpc>
              <a:buFont typeface="Arial" pitchFamily="34" charset="0"/>
              <a:buChar char="•"/>
            </a:pPr>
            <a:r>
              <a:rPr lang="en-IN" dirty="0" smtClean="0">
                <a:latin typeface="Comic Sans MS" pitchFamily="66" charset="0"/>
              </a:rPr>
              <a:t>Aluminium push buttons are used in the breaker outdoor panel which is connected with trip and closing coil  for easy operation.</a:t>
            </a:r>
          </a:p>
          <a:p>
            <a:pPr>
              <a:lnSpc>
                <a:spcPct val="150000"/>
              </a:lnSpc>
              <a:buFont typeface="Arial" pitchFamily="34" charset="0"/>
              <a:buChar char="•"/>
            </a:pPr>
            <a:r>
              <a:rPr lang="en-IN" dirty="0" smtClean="0">
                <a:latin typeface="Comic Sans MS" pitchFamily="66" charset="0"/>
              </a:rPr>
              <a:t>M.S push button assembly allows you to trip and close the coil easily with this push button. It has a self align spring to bring back the initial position.</a:t>
            </a:r>
          </a:p>
          <a:p>
            <a:pPr>
              <a:lnSpc>
                <a:spcPct val="150000"/>
              </a:lnSpc>
              <a:buFont typeface="Arial" pitchFamily="34" charset="0"/>
              <a:buChar char="•"/>
            </a:pPr>
            <a:endParaRPr lang="en-IN" dirty="0" smtClean="0">
              <a:latin typeface="Comic Sans MS" pitchFamily="66" charset="0"/>
            </a:endParaRP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6" name="Slide Number Placeholder 5"/>
          <p:cNvSpPr>
            <a:spLocks noGrp="1"/>
          </p:cNvSpPr>
          <p:nvPr>
            <p:ph type="sldNum" sz="quarter" idx="12"/>
          </p:nvPr>
        </p:nvSpPr>
        <p:spPr/>
        <p:txBody>
          <a:bodyPr/>
          <a:lstStyle/>
          <a:p>
            <a:fld id="{5E305930-9F17-47B2-A747-CE4A2471843A}" type="slidenum">
              <a:rPr lang="en-IN" smtClean="0"/>
              <a:pPr/>
              <a:t>84</a:t>
            </a:fld>
            <a:endParaRPr lang="en-IN" dirty="0"/>
          </a:p>
        </p:txBody>
      </p:sp>
      <p:pic>
        <p:nvPicPr>
          <p:cNvPr id="7" name="Content Placeholder 3" descr="W.A OF MAIN SHAFT.JPG"/>
          <p:cNvPicPr>
            <a:picLocks noChangeAspect="1"/>
          </p:cNvPicPr>
          <p:nvPr/>
        </p:nvPicPr>
        <p:blipFill>
          <a:blip r:embed="rId3" cstate="print"/>
          <a:srcRect t="13513" b="16216"/>
          <a:stretch>
            <a:fillRect/>
          </a:stretch>
        </p:blipFill>
        <p:spPr>
          <a:xfrm>
            <a:off x="4572000" y="1357298"/>
            <a:ext cx="3000395" cy="2643206"/>
          </a:xfrm>
          <a:prstGeom prst="rect">
            <a:avLst/>
          </a:prstGeom>
          <a:solidFill>
            <a:schemeClr val="tx1">
              <a:lumMod val="85000"/>
              <a:lumOff val="15000"/>
            </a:schemeClr>
          </a:solidFill>
          <a:ln w="76200">
            <a:solidFill>
              <a:srgbClr val="1A743C"/>
            </a:solidFill>
          </a:ln>
        </p:spPr>
      </p:pic>
      <p:sp>
        <p:nvSpPr>
          <p:cNvPr id="8" name="Rectangle 7"/>
          <p:cNvSpPr/>
          <p:nvPr/>
        </p:nvSpPr>
        <p:spPr>
          <a:xfrm>
            <a:off x="5143504" y="3571876"/>
            <a:ext cx="1962204" cy="369332"/>
          </a:xfrm>
          <a:prstGeom prst="rect">
            <a:avLst/>
          </a:prstGeom>
        </p:spPr>
        <p:txBody>
          <a:bodyPr wrap="none">
            <a:spAutoFit/>
          </a:bodyPr>
          <a:lstStyle/>
          <a:p>
            <a:r>
              <a:rPr lang="en-IN" dirty="0" smtClean="0"/>
              <a:t>M.S PUSH BUTTON</a:t>
            </a:r>
            <a:endParaRPr lang="en-IN" dirty="0"/>
          </a:p>
        </p:txBody>
      </p:sp>
      <p:sp>
        <p:nvSpPr>
          <p:cNvPr id="9" name="Rectangle 8"/>
          <p:cNvSpPr/>
          <p:nvPr/>
        </p:nvSpPr>
        <p:spPr>
          <a:xfrm>
            <a:off x="2143108" y="3571876"/>
            <a:ext cx="1890069" cy="369332"/>
          </a:xfrm>
          <a:prstGeom prst="rect">
            <a:avLst/>
          </a:prstGeom>
        </p:spPr>
        <p:txBody>
          <a:bodyPr wrap="none">
            <a:spAutoFit/>
          </a:bodyPr>
          <a:lstStyle/>
          <a:p>
            <a:r>
              <a:rPr lang="en-IN" dirty="0" smtClean="0"/>
              <a:t>AL. PUSH BUTTON</a:t>
            </a:r>
            <a:endParaRPr lang="en-IN" dirty="0"/>
          </a:p>
        </p:txBody>
      </p:sp>
    </p:spTree>
  </p:cSld>
  <p:clrMapOvr>
    <a:masterClrMapping/>
  </p:clrMapOvr>
  <p:transition>
    <p:pull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44" y="214290"/>
            <a:ext cx="8786874" cy="246221"/>
          </a:xfrm>
          <a:prstGeom prst="rect">
            <a:avLst/>
          </a:prstGeom>
          <a:noFill/>
        </p:spPr>
        <p:txBody>
          <a:bodyPr wrap="square" rtlCol="0">
            <a:spAutoFit/>
          </a:bodyPr>
          <a:lstStyle/>
          <a:p>
            <a:endParaRPr lang="en-IN" sz="1000" dirty="0"/>
          </a:p>
        </p:txBody>
      </p:sp>
      <p:sp>
        <p:nvSpPr>
          <p:cNvPr id="5" name="TextBox 4"/>
          <p:cNvSpPr txBox="1"/>
          <p:nvPr/>
        </p:nvSpPr>
        <p:spPr>
          <a:xfrm>
            <a:off x="295244" y="366690"/>
            <a:ext cx="8786874" cy="246221"/>
          </a:xfrm>
          <a:prstGeom prst="rect">
            <a:avLst/>
          </a:prstGeom>
          <a:noFill/>
        </p:spPr>
        <p:txBody>
          <a:bodyPr wrap="square" rtlCol="0">
            <a:spAutoFit/>
          </a:bodyPr>
          <a:lstStyle/>
          <a:p>
            <a:endParaRPr lang="en-IN" sz="1000" dirty="0"/>
          </a:p>
        </p:txBody>
      </p:sp>
      <p:graphicFrame>
        <p:nvGraphicFramePr>
          <p:cNvPr id="6" name="Table 5"/>
          <p:cNvGraphicFramePr>
            <a:graphicFrameLocks noGrp="1"/>
          </p:cNvGraphicFramePr>
          <p:nvPr/>
        </p:nvGraphicFramePr>
        <p:xfrm>
          <a:off x="142844" y="142849"/>
          <a:ext cx="8786876" cy="6589273"/>
        </p:xfrm>
        <a:graphic>
          <a:graphicData uri="http://schemas.openxmlformats.org/drawingml/2006/table">
            <a:tbl>
              <a:tblPr firstRow="1" bandRow="1">
                <a:tableStyleId>{F5AB1C69-6EDB-4FF4-983F-18BD219EF322}</a:tableStyleId>
              </a:tblPr>
              <a:tblGrid>
                <a:gridCol w="642941"/>
                <a:gridCol w="1428760"/>
                <a:gridCol w="2428892"/>
                <a:gridCol w="1357322"/>
                <a:gridCol w="1357322"/>
                <a:gridCol w="857256"/>
                <a:gridCol w="714383"/>
              </a:tblGrid>
              <a:tr h="357193">
                <a:tc>
                  <a:txBody>
                    <a:bodyPr/>
                    <a:lstStyle/>
                    <a:p>
                      <a:pPr marL="342900" lvl="0" indent="-342900">
                        <a:lnSpc>
                          <a:spcPct val="107000"/>
                        </a:lnSpc>
                        <a:spcAft>
                          <a:spcPts val="0"/>
                        </a:spcAft>
                        <a:buFont typeface="+mj-lt"/>
                        <a:buNone/>
                      </a:pPr>
                      <a:r>
                        <a:rPr lang="en-IN" sz="1200" b="0" dirty="0" smtClean="0">
                          <a:solidFill>
                            <a:schemeClr val="tx1"/>
                          </a:solidFill>
                          <a:latin typeface="Comic Sans MS"/>
                          <a:ea typeface="Calibri"/>
                          <a:cs typeface="Times New Roman"/>
                        </a:rPr>
                        <a:t>58</a:t>
                      </a:r>
                      <a:endParaRPr lang="en-IN" sz="1200" b="0" dirty="0">
                        <a:solidFill>
                          <a:schemeClr val="tx1"/>
                        </a:solidFill>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r>
                        <a:rPr lang="en-IN" sz="1200" b="0" dirty="0">
                          <a:solidFill>
                            <a:schemeClr val="tx1"/>
                          </a:solidFill>
                          <a:latin typeface="Comic Sans MS"/>
                          <a:ea typeface="Calibri"/>
                          <a:cs typeface="Times New Roman"/>
                        </a:rPr>
                        <a:t>12BR-062-HB</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b="0" dirty="0">
                          <a:solidFill>
                            <a:schemeClr val="tx1"/>
                          </a:solidFill>
                          <a:latin typeface="Comic Sans MS"/>
                          <a:ea typeface="Calibri"/>
                          <a:cs typeface="Times New Roman"/>
                        </a:rPr>
                        <a:t>HINGE BLOCK FOR SCREWROD</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b="0" dirty="0">
                          <a:solidFill>
                            <a:schemeClr val="tx1"/>
                          </a:solidFill>
                          <a:latin typeface="Comic Sans MS"/>
                          <a:ea typeface="Calibri"/>
                          <a:cs typeface="Times New Roman"/>
                        </a:rPr>
                        <a:t>76x76x16 mm</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dirty="0">
                          <a:solidFill>
                            <a:schemeClr val="tx1"/>
                          </a:solidFill>
                          <a:latin typeface="Comic Sans MS"/>
                          <a:ea typeface="Calibri"/>
                          <a:cs typeface="Times New Roman"/>
                        </a:rPr>
                        <a:t>MS</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dirty="0">
                          <a:solidFill>
                            <a:schemeClr val="tx1"/>
                          </a:solidFill>
                          <a:latin typeface="Comic Sans MS"/>
                          <a:ea typeface="Calibri"/>
                          <a:cs typeface="Times New Roman"/>
                        </a:rPr>
                        <a:t>1</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b="0" dirty="0">
                          <a:solidFill>
                            <a:schemeClr val="tx1"/>
                          </a:solidFill>
                          <a:latin typeface="Comic Sans MS"/>
                          <a:ea typeface="Calibri"/>
                          <a:cs typeface="Times New Roman"/>
                        </a:rPr>
                        <a:t>NO’S</a:t>
                      </a:r>
                      <a:endParaRPr lang="en-IN" sz="1200" b="0" dirty="0">
                        <a:solidFill>
                          <a:schemeClr val="tx1"/>
                        </a:solidFill>
                        <a:latin typeface="Calibri"/>
                        <a:ea typeface="Calibri"/>
                        <a:cs typeface="Latha"/>
                      </a:endParaRPr>
                    </a:p>
                  </a:txBody>
                  <a:tcPr marL="68580" marR="68580" marT="0" marB="0">
                    <a:solidFill>
                      <a:schemeClr val="bg1">
                        <a:lumMod val="95000"/>
                      </a:schemeClr>
                    </a:solidFill>
                  </a:tcPr>
                </a:tc>
              </a:tr>
              <a:tr h="631106">
                <a:tc>
                  <a:txBody>
                    <a:bodyPr/>
                    <a:lstStyle/>
                    <a:p>
                      <a:pPr marL="228600" indent="-228600">
                        <a:lnSpc>
                          <a:spcPct val="107000"/>
                        </a:lnSpc>
                        <a:spcAft>
                          <a:spcPts val="0"/>
                        </a:spcAft>
                        <a:buFont typeface="+mj-lt"/>
                        <a:buNone/>
                      </a:pPr>
                      <a:endParaRPr lang="en-IN" sz="1200" dirty="0">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endParaRPr lang="en-IN" sz="1200" dirty="0">
                        <a:latin typeface="Comic Sans MS"/>
                        <a:ea typeface="Calibri"/>
                        <a:cs typeface="Times New Roman"/>
                      </a:endParaRPr>
                    </a:p>
                  </a:txBody>
                  <a:tcPr marL="68580" marR="68580" marT="0" marB="0">
                    <a:solidFill>
                      <a:schemeClr val="bg1">
                        <a:lumMod val="95000"/>
                      </a:schemeClr>
                    </a:solidFill>
                  </a:tcPr>
                </a:tc>
                <a:tc>
                  <a:txBody>
                    <a:bodyPr/>
                    <a:lstStyle/>
                    <a:p>
                      <a:pPr algn="ctr">
                        <a:lnSpc>
                          <a:spcPct val="107000"/>
                        </a:lnSpc>
                        <a:spcAft>
                          <a:spcPts val="0"/>
                        </a:spcAft>
                      </a:pPr>
                      <a:endParaRPr lang="en-IN" sz="1200" b="1" dirty="0" smtClean="0">
                        <a:highlight>
                          <a:srgbClr val="FFFF00"/>
                        </a:highlight>
                        <a:latin typeface="Comic Sans MS"/>
                        <a:ea typeface="Calibri"/>
                        <a:cs typeface="Times New Roman"/>
                      </a:endParaRPr>
                    </a:p>
                    <a:p>
                      <a:pPr algn="ctr">
                        <a:lnSpc>
                          <a:spcPct val="107000"/>
                        </a:lnSpc>
                        <a:spcAft>
                          <a:spcPts val="0"/>
                        </a:spcAft>
                      </a:pPr>
                      <a:r>
                        <a:rPr lang="en-IN" sz="1200" b="1" dirty="0" smtClean="0">
                          <a:highlight>
                            <a:srgbClr val="FFFF00"/>
                          </a:highlight>
                          <a:latin typeface="Comic Sans MS"/>
                          <a:ea typeface="Calibri"/>
                          <a:cs typeface="Times New Roman"/>
                        </a:rPr>
                        <a:t>SHUTTER </a:t>
                      </a:r>
                      <a:r>
                        <a:rPr lang="en-IN" sz="1200" b="1" dirty="0">
                          <a:highlight>
                            <a:srgbClr val="FFFF00"/>
                          </a:highlight>
                          <a:latin typeface="Comic Sans MS"/>
                          <a:ea typeface="Calibri"/>
                          <a:cs typeface="Times New Roman"/>
                        </a:rPr>
                        <a:t>ASSEMBLY</a:t>
                      </a:r>
                      <a:endParaRPr lang="en-IN" sz="1200" dirty="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endParaRPr lang="en-IN" sz="1200">
                        <a:latin typeface="Comic Sans MS"/>
                        <a:ea typeface="Calibri"/>
                        <a:cs typeface="Times New Roman"/>
                      </a:endParaRPr>
                    </a:p>
                  </a:txBody>
                  <a:tcPr marL="68580" marR="68580" marT="0" marB="0">
                    <a:solidFill>
                      <a:schemeClr val="bg1">
                        <a:lumMod val="95000"/>
                      </a:schemeClr>
                    </a:solidFill>
                  </a:tcPr>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solidFill>
                      <a:schemeClr val="bg1">
                        <a:lumMod val="95000"/>
                      </a:schemeClr>
                    </a:solidFill>
                  </a:tcPr>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solidFill>
                      <a:schemeClr val="bg1">
                        <a:lumMod val="95000"/>
                      </a:schemeClr>
                    </a:solidFill>
                  </a:tcPr>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solidFill>
                      <a:schemeClr val="bg1">
                        <a:lumMod val="95000"/>
                      </a:schemeClr>
                    </a:solidFill>
                  </a:tcPr>
                </a:tc>
              </a:tr>
              <a:tr h="631106">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59</a:t>
                      </a:r>
                      <a:endParaRPr lang="en-IN" sz="1200" dirty="0">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12BR-063-SH</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SMC SHUTTER</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684x140x4 mm</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FRP</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2</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solidFill>
                      <a:schemeClr val="bg1">
                        <a:lumMod val="95000"/>
                      </a:schemeClr>
                    </a:solidFill>
                  </a:tcPr>
                </a:tc>
              </a:tr>
              <a:tr h="631106">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60</a:t>
                      </a:r>
                      <a:endParaRPr lang="en-IN" sz="1200" dirty="0">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12BR-064-SSR</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SHUTTER SQUARE ROD</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12x12SQx1020 mm</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2</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solidFill>
                      <a:schemeClr val="bg1">
                        <a:lumMod val="95000"/>
                      </a:schemeClr>
                    </a:solidFill>
                  </a:tcPr>
                </a:tc>
              </a:tr>
              <a:tr h="631106">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61</a:t>
                      </a:r>
                      <a:endParaRPr lang="en-IN" sz="1200" dirty="0">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12BR-065-RLFS</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RISING LEVER FOR SHUTTER</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670x25x6 mm</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MS</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2</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solidFill>
                      <a:schemeClr val="bg1">
                        <a:lumMod val="95000"/>
                      </a:schemeClr>
                    </a:solidFill>
                  </a:tcPr>
                </a:tc>
              </a:tr>
              <a:tr h="631106">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62</a:t>
                      </a:r>
                      <a:endParaRPr lang="en-IN" sz="1200" dirty="0">
                        <a:latin typeface="Comic Sans MS"/>
                        <a:ea typeface="Calibri"/>
                        <a:cs typeface="Times New Roman"/>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12BR-073-RO-SH</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WHEEL FOR SHUTTER</a:t>
                      </a:r>
                      <a:endParaRPr lang="en-IN" sz="1200">
                        <a:latin typeface="Calibri"/>
                        <a:ea typeface="Calibri"/>
                        <a:cs typeface="Latha"/>
                      </a:endParaRPr>
                    </a:p>
                  </a:txBody>
                  <a:tcPr marL="68580" marR="68580" marT="0" marB="0">
                    <a:solidFill>
                      <a:schemeClr val="bg1">
                        <a:lumMod val="95000"/>
                      </a:schemeClr>
                    </a:solidFill>
                  </a:tcPr>
                </a:tc>
                <a:tc>
                  <a:txBody>
                    <a:bodyPr/>
                    <a:lstStyle/>
                    <a:p>
                      <a:pPr>
                        <a:lnSpc>
                          <a:spcPct val="107000"/>
                        </a:lnSpc>
                        <a:spcAft>
                          <a:spcPts val="0"/>
                        </a:spcAft>
                      </a:pPr>
                      <a:r>
                        <a:rPr lang="en-IN" sz="1200">
                          <a:latin typeface="Comic Sans MS"/>
                          <a:ea typeface="Calibri"/>
                          <a:cs typeface="Times New Roman"/>
                        </a:rPr>
                        <a:t>Ø65x25 mm</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NYLON</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2</a:t>
                      </a:r>
                      <a:endParaRPr lang="en-IN" sz="1200">
                        <a:latin typeface="Calibri"/>
                        <a:ea typeface="Calibri"/>
                        <a:cs typeface="Latha"/>
                      </a:endParaRPr>
                    </a:p>
                  </a:txBody>
                  <a:tcPr marL="68580" marR="68580" marT="0" marB="0">
                    <a:solidFill>
                      <a:schemeClr val="bg1">
                        <a:lumMod val="95000"/>
                      </a:schemeClr>
                    </a:solidFill>
                  </a:tcPr>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solidFill>
                      <a:schemeClr val="bg1">
                        <a:lumMod val="95000"/>
                      </a:schemeClr>
                    </a:solidFill>
                  </a:tcPr>
                </a:tc>
              </a:tr>
              <a:tr h="520971">
                <a:tc>
                  <a:txBody>
                    <a:bodyPr/>
                    <a:lstStyle/>
                    <a:p>
                      <a:pPr marL="228600" indent="-228600">
                        <a:lnSpc>
                          <a:spcPct val="107000"/>
                        </a:lnSpc>
                        <a:spcAft>
                          <a:spcPts val="0"/>
                        </a:spcAft>
                        <a:buFont typeface="+mj-lt"/>
                        <a:buNone/>
                      </a:pP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r>
                        <a:rPr lang="en-IN" sz="1200" b="1" dirty="0">
                          <a:highlight>
                            <a:srgbClr val="FFFF00"/>
                          </a:highlight>
                          <a:latin typeface="Comic Sans MS"/>
                          <a:ea typeface="Calibri"/>
                          <a:cs typeface="Times New Roman"/>
                        </a:rPr>
                        <a:t>WHEEL ASSEMBLY</a:t>
                      </a:r>
                      <a:endParaRPr lang="en-IN" sz="1200" dirty="0">
                        <a:latin typeface="Calibri"/>
                        <a:ea typeface="Calibri"/>
                        <a:cs typeface="Latha"/>
                      </a:endParaRPr>
                    </a:p>
                  </a:txBody>
                  <a:tcPr marL="68580" marR="68580" marT="0" marB="0"/>
                </a:tc>
                <a:tc>
                  <a:txBody>
                    <a:bodyPr/>
                    <a:lstStyle/>
                    <a:p>
                      <a:pPr>
                        <a:lnSpc>
                          <a:spcPct val="107000"/>
                        </a:lnSpc>
                        <a:spcAft>
                          <a:spcPts val="0"/>
                        </a:spcAft>
                      </a:pPr>
                      <a:endParaRPr lang="en-IN" sz="1200">
                        <a:latin typeface="Comic Sans MS"/>
                        <a:ea typeface="Calibri"/>
                        <a:cs typeface="Times New Roman"/>
                      </a:endParaRPr>
                    </a:p>
                  </a:txBody>
                  <a:tcPr marL="68580" marR="68580" marT="0" marB="0"/>
                </a:tc>
                <a:tc>
                  <a:txBody>
                    <a:bodyPr/>
                    <a:lstStyle/>
                    <a:p>
                      <a:pP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tc>
              </a:tr>
              <a:tr h="478255">
                <a:tc>
                  <a:txBody>
                    <a:bodyPr/>
                    <a:lstStyle/>
                    <a:p>
                      <a:pPr marL="342900" lvl="0" indent="-342900">
                        <a:lnSpc>
                          <a:spcPct val="107000"/>
                        </a:lnSpc>
                        <a:spcAft>
                          <a:spcPts val="0"/>
                        </a:spcAft>
                        <a:buFont typeface="+mj-lt"/>
                        <a:buNone/>
                      </a:pP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12BR-075-TW</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TRUCK WHEEL</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Ø84x25 lg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NYLON</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4</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565359">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63</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12BR-076-PNFTW</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SS PIN FOR TRUCK WHEEL</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Ø12x62 lg mm</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SS</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4</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565359">
                <a:tc>
                  <a:txBody>
                    <a:bodyPr/>
                    <a:lstStyle/>
                    <a:p>
                      <a:pPr marL="228600" indent="-228600">
                        <a:lnSpc>
                          <a:spcPct val="107000"/>
                        </a:lnSpc>
                        <a:spcAft>
                          <a:spcPts val="0"/>
                        </a:spcAft>
                        <a:buFont typeface="+mj-lt"/>
                        <a:buNone/>
                      </a:pP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b="1" dirty="0" smtClean="0">
                        <a:latin typeface="Comic Sans MS"/>
                        <a:ea typeface="Calibri"/>
                        <a:cs typeface="Times New Roman"/>
                      </a:endParaRPr>
                    </a:p>
                    <a:p>
                      <a:pPr algn="ctr">
                        <a:lnSpc>
                          <a:spcPct val="107000"/>
                        </a:lnSpc>
                        <a:spcAft>
                          <a:spcPts val="0"/>
                        </a:spcAft>
                      </a:pPr>
                      <a:r>
                        <a:rPr lang="en-IN" sz="1200" b="1" dirty="0" smtClean="0">
                          <a:latin typeface="Comic Sans MS"/>
                          <a:ea typeface="Calibri"/>
                          <a:cs typeface="Times New Roman"/>
                        </a:rPr>
                        <a:t>COIL ASSEMBLY</a:t>
                      </a:r>
                      <a:endParaRPr lang="en-IN" sz="1200" dirty="0">
                        <a:latin typeface="Calibri"/>
                        <a:ea typeface="Calibri"/>
                        <a:cs typeface="Latha"/>
                      </a:endParaRPr>
                    </a:p>
                  </a:txBody>
                  <a:tcPr marL="68580" marR="68580" marT="0" marB="0">
                    <a:solidFill>
                      <a:srgbClr val="FFFF00"/>
                    </a:solidFill>
                  </a:tcPr>
                </a:tc>
                <a:tc>
                  <a:txBody>
                    <a:bodyPr/>
                    <a:lstStyle/>
                    <a:p>
                      <a:pP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tc>
                <a:tc>
                  <a:txBody>
                    <a:bodyPr/>
                    <a:lstStyle/>
                    <a:p>
                      <a:pPr algn="ctr">
                        <a:lnSpc>
                          <a:spcPct val="107000"/>
                        </a:lnSpc>
                        <a:spcAft>
                          <a:spcPts val="0"/>
                        </a:spcAft>
                      </a:pPr>
                      <a:endParaRPr lang="en-IN" sz="1200">
                        <a:latin typeface="Comic Sans MS"/>
                        <a:ea typeface="Calibri"/>
                        <a:cs typeface="Times New Roman"/>
                      </a:endParaRPr>
                    </a:p>
                  </a:txBody>
                  <a:tcPr marL="68580" marR="68580" marT="0" marB="0"/>
                </a:tc>
              </a:tr>
              <a:tr h="353349">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64</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12BR-077-CC</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CLOSING COIL</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110 V DC, 285W, 37Ω</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COPPER COIL</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1</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NO’S</a:t>
                      </a:r>
                      <a:endParaRPr lang="en-IN" sz="1200">
                        <a:latin typeface="Calibri"/>
                        <a:ea typeface="Calibri"/>
                        <a:cs typeface="Latha"/>
                      </a:endParaRPr>
                    </a:p>
                  </a:txBody>
                  <a:tcPr marL="68580" marR="68580" marT="0" marB="0"/>
                </a:tc>
              </a:tr>
              <a:tr h="520971">
                <a:tc>
                  <a:txBody>
                    <a:bodyPr/>
                    <a:lstStyle/>
                    <a:p>
                      <a:pPr marL="342900" lvl="0" indent="-342900">
                        <a:lnSpc>
                          <a:spcPct val="107000"/>
                        </a:lnSpc>
                        <a:spcAft>
                          <a:spcPts val="0"/>
                        </a:spcAft>
                        <a:buFont typeface="+mj-lt"/>
                        <a:buNone/>
                      </a:pPr>
                      <a:r>
                        <a:rPr lang="en-IN" sz="1200" dirty="0" smtClean="0">
                          <a:latin typeface="Comic Sans MS"/>
                          <a:ea typeface="Calibri"/>
                          <a:cs typeface="Times New Roman"/>
                        </a:rPr>
                        <a:t>65</a:t>
                      </a:r>
                      <a:endParaRPr lang="en-IN" sz="1200" dirty="0">
                        <a:latin typeface="Comic Sans MS"/>
                        <a:ea typeface="Calibri"/>
                        <a:cs typeface="Times New Roman"/>
                      </a:endParaRPr>
                    </a:p>
                  </a:txBody>
                  <a:tcPr marL="68580" marR="68580" marT="0" marB="0"/>
                </a:tc>
                <a:tc>
                  <a:txBody>
                    <a:bodyPr/>
                    <a:lstStyle/>
                    <a:p>
                      <a:pPr>
                        <a:lnSpc>
                          <a:spcPct val="107000"/>
                        </a:lnSpc>
                        <a:spcAft>
                          <a:spcPts val="0"/>
                        </a:spcAft>
                      </a:pPr>
                      <a:r>
                        <a:rPr lang="en-IN" sz="1200">
                          <a:latin typeface="Comic Sans MS"/>
                          <a:ea typeface="Calibri"/>
                          <a:cs typeface="Times New Roman"/>
                        </a:rPr>
                        <a:t>12BR-078-TC</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TRIP COIL</a:t>
                      </a:r>
                      <a:endParaRPr lang="en-IN" sz="1200">
                        <a:latin typeface="Calibri"/>
                        <a:ea typeface="Calibri"/>
                        <a:cs typeface="Latha"/>
                      </a:endParaRPr>
                    </a:p>
                  </a:txBody>
                  <a:tcPr marL="68580" marR="68580" marT="0" marB="0"/>
                </a:tc>
                <a:tc>
                  <a:txBody>
                    <a:bodyPr/>
                    <a:lstStyle/>
                    <a:p>
                      <a:pPr>
                        <a:lnSpc>
                          <a:spcPct val="107000"/>
                        </a:lnSpc>
                        <a:spcAft>
                          <a:spcPts val="0"/>
                        </a:spcAft>
                      </a:pPr>
                      <a:r>
                        <a:rPr lang="en-IN" sz="1200">
                          <a:latin typeface="Comic Sans MS"/>
                          <a:ea typeface="Calibri"/>
                          <a:cs typeface="Times New Roman"/>
                        </a:rPr>
                        <a:t>110 V DC, 285W, 37Ω</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COPPER COIL</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a:latin typeface="Comic Sans MS"/>
                          <a:ea typeface="Calibri"/>
                          <a:cs typeface="Times New Roman"/>
                        </a:rPr>
                        <a:t>1</a:t>
                      </a:r>
                      <a:endParaRPr lang="en-IN" sz="1200">
                        <a:latin typeface="Calibri"/>
                        <a:ea typeface="Calibri"/>
                        <a:cs typeface="Latha"/>
                      </a:endParaRPr>
                    </a:p>
                  </a:txBody>
                  <a:tcPr marL="68580" marR="68580" marT="0" marB="0"/>
                </a:tc>
                <a:tc>
                  <a:txBody>
                    <a:bodyPr/>
                    <a:lstStyle/>
                    <a:p>
                      <a:pPr algn="ctr">
                        <a:lnSpc>
                          <a:spcPct val="107000"/>
                        </a:lnSpc>
                        <a:spcAft>
                          <a:spcPts val="0"/>
                        </a:spcAft>
                      </a:pPr>
                      <a:r>
                        <a:rPr lang="en-IN" sz="1200" dirty="0">
                          <a:latin typeface="Comic Sans MS"/>
                          <a:ea typeface="Calibri"/>
                          <a:cs typeface="Times New Roman"/>
                        </a:rPr>
                        <a:t>NO’S</a:t>
                      </a:r>
                      <a:endParaRPr lang="en-IN" sz="1200" dirty="0">
                        <a:latin typeface="Calibri"/>
                        <a:ea typeface="Calibri"/>
                        <a:cs typeface="Latha"/>
                      </a:endParaRPr>
                    </a:p>
                  </a:txBody>
                  <a:tcPr marL="68580" marR="68580" marT="0" marB="0"/>
                </a:tc>
              </a:tr>
            </a:tbl>
          </a:graphicData>
        </a:graphic>
      </p:graphicFrame>
      <p:sp>
        <p:nvSpPr>
          <p:cNvPr id="7" name="Slide Number Placeholder 6"/>
          <p:cNvSpPr>
            <a:spLocks noGrp="1"/>
          </p:cNvSpPr>
          <p:nvPr>
            <p:ph type="sldNum" sz="quarter" idx="12"/>
          </p:nvPr>
        </p:nvSpPr>
        <p:spPr/>
        <p:txBody>
          <a:bodyPr/>
          <a:lstStyle/>
          <a:p>
            <a:fld id="{5E305930-9F17-47B2-A747-CE4A2471843A}" type="slidenum">
              <a:rPr lang="en-IN" smtClean="0"/>
              <a:pPr/>
              <a:t>9</a:t>
            </a:fld>
            <a:endParaRPr lang="en-IN" dirty="0"/>
          </a:p>
        </p:txBody>
      </p:sp>
    </p:spTree>
  </p:cSld>
  <p:clrMapOvr>
    <a:masterClrMapping/>
  </p:clrMapOvr>
  <p:transition>
    <p:pull dir="d"/>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2193</TotalTime>
  <Words>4304</Words>
  <Application>Microsoft Office PowerPoint</Application>
  <PresentationFormat>On-screen Show (4:3)</PresentationFormat>
  <Paragraphs>1676</Paragraphs>
  <Slides>84</Slides>
  <Notes>1</Notes>
  <HiddenSlides>0</HiddenSlides>
  <MMClips>0</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Office Theme</vt:lpstr>
      <vt:lpstr>  </vt:lpstr>
      <vt:lpstr> </vt:lpstr>
      <vt:lpstr>Slide 3</vt:lpstr>
      <vt:lpstr>Slide 4</vt:lpstr>
      <vt:lpstr>Slide 5</vt:lpstr>
      <vt:lpstr>Slide 6</vt:lpstr>
      <vt:lpstr>Slide 7</vt:lpstr>
      <vt:lpstr>Slide 8</vt:lpstr>
      <vt:lpstr>Slide 9</vt:lpstr>
      <vt:lpstr>Slide 10</vt:lpstr>
      <vt:lpstr>Slide 11</vt:lpstr>
      <vt:lpstr>Slide 12</vt:lpstr>
      <vt:lpstr>Slide 13</vt:lpstr>
      <vt:lpstr>WELDING ASSEMBLY OF MAIN SHAFT</vt:lpstr>
      <vt:lpstr>Slide 15</vt:lpstr>
      <vt:lpstr>BEARING BLOCK</vt:lpstr>
      <vt:lpstr>     BEARING SPEC</vt:lpstr>
      <vt:lpstr>ROD END BEARING  A&amp;B</vt:lpstr>
      <vt:lpstr>MAIN DRIVE ROD</vt:lpstr>
      <vt:lpstr>SS PIN FOR DRIVE ROD</vt:lpstr>
      <vt:lpstr>HOUSING FOR INTERRUPTER</vt:lpstr>
      <vt:lpstr>VACUUM INTERUPTER(B14)</vt:lpstr>
      <vt:lpstr>Slide 23</vt:lpstr>
      <vt:lpstr>Slide 24</vt:lpstr>
      <vt:lpstr> TOP TERMINAL(630A,1250A)</vt:lpstr>
      <vt:lpstr>BOTTOM TERMINAL(1250A &amp; 800A)</vt:lpstr>
      <vt:lpstr>Slide 27</vt:lpstr>
      <vt:lpstr>ISOLATING CONTACT</vt:lpstr>
      <vt:lpstr>PRESSURE PLATE(1mm,2mm)</vt:lpstr>
      <vt:lpstr>STUD FOR ISOLATING CONTACT(M6,M8)</vt:lpstr>
      <vt:lpstr>SELF ALIGN SPRING</vt:lpstr>
      <vt:lpstr>MOVING CONTACT BLOCK(800&amp;1250A)</vt:lpstr>
      <vt:lpstr>COPPER FLEXIBLE (1250A &amp; 800A)</vt:lpstr>
      <vt:lpstr>DRIVE ROD FOR POLE</vt:lpstr>
      <vt:lpstr>INSULATOR FOR DRIVE ROD</vt:lpstr>
      <vt:lpstr>OUTER CLOSING SPRING</vt:lpstr>
      <vt:lpstr>LOCATING WASHER FOR CLOSING SPRING &amp; CONTACT SPRING</vt:lpstr>
      <vt:lpstr>WA OF GUIDE ROD</vt:lpstr>
      <vt:lpstr>WA OF SWIVEL BLOCK FOR CLOSING SPRING &amp; BELL CRANK</vt:lpstr>
      <vt:lpstr>SS PIN FOR ROD END BEARING &amp; BELL CRANK</vt:lpstr>
      <vt:lpstr>STUD FOR CONTACT SPRING</vt:lpstr>
      <vt:lpstr>CONTACT SPRING &amp; HOLD OPEN SPRING (INNER &amp; OUTER) </vt:lpstr>
      <vt:lpstr>SPACER FOR BEL CRANK</vt:lpstr>
      <vt:lpstr>BEL CRANK</vt:lpstr>
      <vt:lpstr>SWIVEL BLOCK ASSEMBLY FOR HOLD OPEN SPRING &amp; STUD FOR OPEN SPRING</vt:lpstr>
      <vt:lpstr>ADOPTER BLOCK FOR SPRING GUIDE</vt:lpstr>
      <vt:lpstr>PISTON RING</vt:lpstr>
      <vt:lpstr>DASHPOT</vt:lpstr>
      <vt:lpstr>WA OF PISTON FOR DASH POT</vt:lpstr>
      <vt:lpstr>WA SWIVEL BLOCK FOR DASHPOT</vt:lpstr>
      <vt:lpstr>CHARGING HANDLE &amp; DOOR HANDLE</vt:lpstr>
      <vt:lpstr>TRIPPING INTERLOCK ROD</vt:lpstr>
      <vt:lpstr>TRIPPING INTERLOCK,TRUCK &amp; SHUTTER WHEEL</vt:lpstr>
      <vt:lpstr>SS PIN FOR TRIPPING INTERLOCK &amp; TRUCK WHEEL</vt:lpstr>
      <vt:lpstr>WA OF RACK IN/OUT HANDLE</vt:lpstr>
      <vt:lpstr>SCREW ROD</vt:lpstr>
      <vt:lpstr>NUT BLOCK &amp; HINGE BLOCK FOR SCREW ROD</vt:lpstr>
      <vt:lpstr>SMC SHUTTER</vt:lpstr>
      <vt:lpstr>SHUTTER SQUARE ROD &amp; RISING LEVER </vt:lpstr>
      <vt:lpstr>CLOSING COIL &amp; TRIP COIL</vt:lpstr>
      <vt:lpstr>PLUNGER &amp; CLOSING FOR L BRACKET</vt:lpstr>
      <vt:lpstr>LIMIT SWITCH FOR SPRING CHARGE MOTOR</vt:lpstr>
      <vt:lpstr>AUXILARY SWITCH &amp; AUX.SWITCH LEVER</vt:lpstr>
      <vt:lpstr>SPRING CHARGE MOTOR</vt:lpstr>
      <vt:lpstr>WIRE</vt:lpstr>
      <vt:lpstr>LUGS</vt:lpstr>
      <vt:lpstr>BOLT NUT WITH WASHERS -1</vt:lpstr>
      <vt:lpstr>BOLT NUTS WITH WASHERS -2</vt:lpstr>
      <vt:lpstr>PLUG &amp; SOCKET</vt:lpstr>
      <vt:lpstr>TERMINAL BLOCK</vt:lpstr>
      <vt:lpstr>TRUFF WITH RAIL</vt:lpstr>
      <vt:lpstr>GROUP MARKER</vt:lpstr>
      <vt:lpstr>END PLATE &amp; END CLAMP</vt:lpstr>
      <vt:lpstr>COUNTER</vt:lpstr>
      <vt:lpstr>NYLON LOCK NUTS -1 &amp; 2</vt:lpstr>
      <vt:lpstr>WASHERS -1 &amp; 2</vt:lpstr>
      <vt:lpstr>Slide 77</vt:lpstr>
      <vt:lpstr>HEX NUTS &amp; HALF NUTS</vt:lpstr>
      <vt:lpstr>BRASS WASHERS -1 &amp; 2</vt:lpstr>
      <vt:lpstr>HELICOIL</vt:lpstr>
      <vt:lpstr>ALLEN BOLT &amp; HEX BOLT -1</vt:lpstr>
      <vt:lpstr>Slide 82</vt:lpstr>
      <vt:lpstr>MECHANISM</vt:lpstr>
      <vt:lpstr>Al. PUSH BUTTON &amp; MS PUSH BUTON WITH M.S HOLLOW BUSH </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 AND MAINTANENCE MANUAL OF 11kV VACUUM CIRCUIT BREAKER  </dc:title>
  <dc:creator>HP</dc:creator>
  <cp:lastModifiedBy>HP</cp:lastModifiedBy>
  <cp:revision>204</cp:revision>
  <dcterms:created xsi:type="dcterms:W3CDTF">2018-07-18T16:38:47Z</dcterms:created>
  <dcterms:modified xsi:type="dcterms:W3CDTF">2018-07-28T15:34:14Z</dcterms:modified>
</cp:coreProperties>
</file>